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6858000" cx="9144000"/>
  <p:notesSz cx="6858000" cy="9144000"/>
  <p:embeddedFontLst>
    <p:embeddedFont>
      <p:font typeface="Roboto"/>
      <p:regular r:id="rId41"/>
      <p:bold r:id="rId42"/>
      <p:italic r:id="rId43"/>
      <p:boldItalic r:id="rId44"/>
    </p:embeddedFont>
    <p:embeddedFont>
      <p:font typeface="Raleway Light"/>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Roboto-bold.fntdata"/><Relationship Id="rId41" Type="http://schemas.openxmlformats.org/officeDocument/2006/relationships/font" Target="fonts/Roboto-regular.fntdata"/><Relationship Id="rId22" Type="http://schemas.openxmlformats.org/officeDocument/2006/relationships/slide" Target="slides/slide17.xml"/><Relationship Id="rId44" Type="http://schemas.openxmlformats.org/officeDocument/2006/relationships/font" Target="fonts/Roboto-boldItalic.fntdata"/><Relationship Id="rId21" Type="http://schemas.openxmlformats.org/officeDocument/2006/relationships/slide" Target="slides/slide16.xml"/><Relationship Id="rId43" Type="http://schemas.openxmlformats.org/officeDocument/2006/relationships/font" Target="fonts/Roboto-italic.fntdata"/><Relationship Id="rId24" Type="http://schemas.openxmlformats.org/officeDocument/2006/relationships/slide" Target="slides/slide19.xml"/><Relationship Id="rId46" Type="http://schemas.openxmlformats.org/officeDocument/2006/relationships/font" Target="fonts/RalewayLight-bold.fntdata"/><Relationship Id="rId23" Type="http://schemas.openxmlformats.org/officeDocument/2006/relationships/slide" Target="slides/slide18.xml"/><Relationship Id="rId45" Type="http://schemas.openxmlformats.org/officeDocument/2006/relationships/font" Target="fonts/Raleway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RalewayLight-boldItalic.fntdata"/><Relationship Id="rId25" Type="http://schemas.openxmlformats.org/officeDocument/2006/relationships/slide" Target="slides/slide20.xml"/><Relationship Id="rId47" Type="http://schemas.openxmlformats.org/officeDocument/2006/relationships/font" Target="fonts/RalewayLight-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4.jpg>
</file>

<file path=ppt/media/image5.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9f24a20395_1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9f24a20395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9f24a20395_1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9f24a20395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9f24a20390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9f24a2039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9f24a20395_1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9f24a20395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9f24a20390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9f24a2039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9f24a20395_1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9f24a20395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9f24a20390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9f24a20390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9f24a20395_1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9f24a20395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9f24a20395_1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9f24a20395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9f24a20395_1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9f24a20395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9f24a20395_1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9f24a20395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9f24a20390_0_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9f24a2039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9f24a20395_1_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9f24a20395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9f24a20390_0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9f24a20390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9f24a20395_1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9f24a20395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9f24a20395_1_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9f24a20395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9f24a20390_0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9f24a20390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9f24a20390_0_1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9f24a20390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29f24a20395_1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29f24a20395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9f24a20390_0_8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9f24a2039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9f24a20390_0_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9f24a20390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9f24a20390_0_1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9f24a20390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9f24a20390_0_1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9f24a2039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9f24a20390_0_1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9f24a20390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29f24a20390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29f24a2039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9f24a20395_1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9f24a20395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9f24a20390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9f24a2039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9f24a20395_1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9f24a20395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9f24a20395_1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9f24a20395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blipFill>
          <a:blip r:embed="rId2">
            <a:alphaModFix/>
          </a:blip>
          <a:stretch>
            <a:fillRect/>
          </a:stretch>
        </a:blipFill>
      </p:bgPr>
    </p:bg>
    <p:spTree>
      <p:nvGrpSpPr>
        <p:cNvPr id="8"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bg>
      <p:bgPr>
        <a:blipFill>
          <a:blip r:embed="rId2">
            <a:alphaModFix/>
          </a:blip>
          <a:stretch>
            <a:fillRect/>
          </a:stretch>
        </a:blipFill>
      </p:bgPr>
    </p:bg>
    <p:spTree>
      <p:nvGrpSpPr>
        <p:cNvPr id="25" name="Shape 25"/>
        <p:cNvGrpSpPr/>
        <p:nvPr/>
      </p:nvGrpSpPr>
      <p:grpSpPr>
        <a:xfrm>
          <a:off x="0" y="0"/>
          <a:ext cx="0" cy="0"/>
          <a:chOff x="0" y="0"/>
          <a:chExt cx="0" cy="0"/>
        </a:xfrm>
      </p:grpSpPr>
      <p:sp>
        <p:nvSpPr>
          <p:cNvPr id="26" name="Google Shape;26;p11"/>
          <p:cNvSpPr txBox="1"/>
          <p:nvPr>
            <p:ph idx="1" type="body"/>
          </p:nvPr>
        </p:nvSpPr>
        <p:spPr>
          <a:xfrm>
            <a:off x="1279185" y="1600202"/>
            <a:ext cx="6565570" cy="4384407"/>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ntent">
  <p:cSld name="1_Two Conte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12"/>
          <p:cNvSpPr txBox="1"/>
          <p:nvPr>
            <p:ph idx="1" type="body"/>
          </p:nvPr>
        </p:nvSpPr>
        <p:spPr>
          <a:xfrm>
            <a:off x="457200" y="1600201"/>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9" name="Google Shape;29;p12"/>
          <p:cNvSpPr txBox="1"/>
          <p:nvPr>
            <p:ph idx="2" type="body"/>
          </p:nvPr>
        </p:nvSpPr>
        <p:spPr>
          <a:xfrm>
            <a:off x="4648200" y="1600201"/>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3"/>
          <p:cNvSpPr txBox="1"/>
          <p:nvPr>
            <p:ph type="title"/>
          </p:nvPr>
        </p:nvSpPr>
        <p:spPr>
          <a:xfrm>
            <a:off x="457200" y="2719846"/>
            <a:ext cx="8229600" cy="1143004"/>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Arial"/>
              <a:buNone/>
              <a:defRPr b="1" i="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4"/>
          <p:cNvSpPr txBox="1"/>
          <p:nvPr>
            <p:ph idx="1" type="body"/>
          </p:nvPr>
        </p:nvSpPr>
        <p:spPr>
          <a:xfrm>
            <a:off x="1279175" y="1729975"/>
            <a:ext cx="6565500" cy="4161000"/>
          </a:xfrm>
          <a:prstGeom prst="rect">
            <a:avLst/>
          </a:prstGeom>
          <a:noFill/>
          <a:ln>
            <a:noFill/>
          </a:ln>
        </p:spPr>
        <p:txBody>
          <a:bodyPr anchorCtr="0" anchor="t" bIns="45700" lIns="91425" spcFirstLastPara="1" rIns="91425" wrap="square" tIns="45700">
            <a:normAutofit/>
          </a:bodyPr>
          <a:lstStyle>
            <a:lvl1pPr indent="-228600" lvl="0" marL="457200" algn="l">
              <a:spcBef>
                <a:spcPts val="480"/>
              </a:spcBef>
              <a:spcAft>
                <a:spcPts val="0"/>
              </a:spcAft>
              <a:buClr>
                <a:schemeClr val="dk1"/>
              </a:buClr>
              <a:buSzPts val="2400"/>
              <a:buNone/>
              <a:defRPr sz="1200">
                <a:solidFill>
                  <a:srgbClr val="ECECF1"/>
                </a:solidFill>
                <a:highlight>
                  <a:srgbClr val="343541"/>
                </a:highlight>
                <a:latin typeface="Roboto"/>
                <a:ea typeface="Roboto"/>
                <a:cs typeface="Roboto"/>
                <a:sym typeface="Roboto"/>
              </a:defRPr>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 with Caption">
  <p:cSld name="1_Content with Caption">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5"/>
          <p:cNvSpPr/>
          <p:nvPr>
            <p:ph idx="2" type="pic"/>
          </p:nvPr>
        </p:nvSpPr>
        <p:spPr>
          <a:xfrm>
            <a:off x="1785578" y="1755897"/>
            <a:ext cx="5486400" cy="41148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6"/>
          <p:cNvSpPr txBox="1"/>
          <p:nvPr>
            <p:ph idx="1" type="body"/>
          </p:nvPr>
        </p:nvSpPr>
        <p:spPr>
          <a:xfrm>
            <a:off x="1279185" y="1600202"/>
            <a:ext cx="6565570" cy="4384407"/>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Google Shape;18;p7"/>
          <p:cNvSpPr txBox="1"/>
          <p:nvPr>
            <p:ph idx="1" type="body"/>
          </p:nvPr>
        </p:nvSpPr>
        <p:spPr>
          <a:xfrm>
            <a:off x="457200" y="1600201"/>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9" name="Google Shape;19;p7"/>
          <p:cNvSpPr txBox="1"/>
          <p:nvPr>
            <p:ph idx="2" type="body"/>
          </p:nvPr>
        </p:nvSpPr>
        <p:spPr>
          <a:xfrm>
            <a:off x="4648200" y="1600201"/>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20" name="Shape 2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 with Caption">
  <p:cSld name="2_Content with Caption">
    <p:bg>
      <p:bgPr>
        <a:blipFill>
          <a:blip r:embed="rId2">
            <a:alphaModFix/>
          </a:blip>
          <a:stretch>
            <a:fillRect/>
          </a:stretch>
        </a:blipFill>
      </p:bgPr>
    </p:bg>
    <p:spTree>
      <p:nvGrpSpPr>
        <p:cNvPr id="21" name="Shape 21"/>
        <p:cNvGrpSpPr/>
        <p:nvPr/>
      </p:nvGrpSpPr>
      <p:grpSpPr>
        <a:xfrm>
          <a:off x="0" y="0"/>
          <a:ext cx="0" cy="0"/>
          <a:chOff x="0" y="0"/>
          <a:chExt cx="0" cy="0"/>
        </a:xfrm>
      </p:grpSpPr>
      <p:sp>
        <p:nvSpPr>
          <p:cNvPr id="22" name="Google Shape;22;p9"/>
          <p:cNvSpPr/>
          <p:nvPr>
            <p:ph idx="2" type="pic"/>
          </p:nvPr>
        </p:nvSpPr>
        <p:spPr>
          <a:xfrm>
            <a:off x="1785578" y="1755897"/>
            <a:ext cx="5486400" cy="41148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ontent with Caption">
  <p:cSld name="3_Content with Caption">
    <p:bg>
      <p:bgPr>
        <a:blipFill>
          <a:blip r:embed="rId2">
            <a:alphaModFix/>
          </a:blip>
          <a:stretch>
            <a:fillRect/>
          </a:stretch>
        </a:blipFill>
      </p:bgPr>
    </p:bg>
    <p:spTree>
      <p:nvGrpSpPr>
        <p:cNvPr id="23" name="Shape 23"/>
        <p:cNvGrpSpPr/>
        <p:nvPr/>
      </p:nvGrpSpPr>
      <p:grpSpPr>
        <a:xfrm>
          <a:off x="0" y="0"/>
          <a:ext cx="0" cy="0"/>
          <a:chOff x="0" y="0"/>
          <a:chExt cx="0" cy="0"/>
        </a:xfrm>
      </p:grpSpPr>
      <p:sp>
        <p:nvSpPr>
          <p:cNvPr id="24" name="Google Shape;24;p10"/>
          <p:cNvSpPr txBox="1"/>
          <p:nvPr>
            <p:ph idx="1" type="body"/>
          </p:nvPr>
        </p:nvSpPr>
        <p:spPr>
          <a:xfrm>
            <a:off x="1279186" y="1729974"/>
            <a:ext cx="6565569" cy="4132375"/>
          </a:xfrm>
          <a:prstGeom prst="rect">
            <a:avLst/>
          </a:prstGeom>
          <a:noFill/>
          <a:ln>
            <a:noFill/>
          </a:ln>
        </p:spPr>
        <p:txBody>
          <a:bodyPr anchorCtr="0" anchor="t" bIns="45700" lIns="91425" spcFirstLastPara="1" rIns="91425" wrap="square" tIns="45700">
            <a:normAutofit/>
          </a:bodyPr>
          <a:lstStyle>
            <a:lvl1pPr indent="-228600" lvl="0" marL="457200" algn="l">
              <a:spcBef>
                <a:spcPts val="480"/>
              </a:spcBef>
              <a:spcAft>
                <a:spcPts val="0"/>
              </a:spcAft>
              <a:buClr>
                <a:schemeClr val="dk1"/>
              </a:buClr>
              <a:buSzPts val="2400"/>
              <a:buNone/>
              <a:defRPr sz="2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5.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9"/>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1"/>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 name="Shape 33"/>
        <p:cNvGrpSpPr/>
        <p:nvPr/>
      </p:nvGrpSpPr>
      <p:grpSpPr>
        <a:xfrm>
          <a:off x="0" y="0"/>
          <a:ext cx="0" cy="0"/>
          <a:chOff x="0" y="0"/>
          <a:chExt cx="0" cy="0"/>
        </a:xfrm>
      </p:grpSpPr>
      <p:sp>
        <p:nvSpPr>
          <p:cNvPr id="34" name="Google Shape;34;p13"/>
          <p:cNvSpPr txBox="1"/>
          <p:nvPr/>
        </p:nvSpPr>
        <p:spPr>
          <a:xfrm>
            <a:off x="632887" y="1725698"/>
            <a:ext cx="8018700" cy="560100"/>
          </a:xfrm>
          <a:prstGeom prst="rect">
            <a:avLst/>
          </a:prstGeom>
          <a:noFill/>
          <a:ln>
            <a:noFill/>
          </a:ln>
        </p:spPr>
        <p:txBody>
          <a:bodyPr anchorCtr="0" anchor="t" bIns="45700" lIns="91425" spcFirstLastPara="1" rIns="91425" wrap="square" tIns="45700">
            <a:spAutoFit/>
          </a:bodyPr>
          <a:lstStyle/>
          <a:p>
            <a:pPr indent="0" lvl="0" marL="0" marR="0" rtl="0" algn="l">
              <a:lnSpc>
                <a:spcPct val="80000"/>
              </a:lnSpc>
              <a:spcBef>
                <a:spcPts val="0"/>
              </a:spcBef>
              <a:spcAft>
                <a:spcPts val="0"/>
              </a:spcAft>
              <a:buNone/>
            </a:pPr>
            <a:r>
              <a:rPr b="1" i="0" lang="en-US" sz="3800" u="none" cap="none" strike="noStrike">
                <a:solidFill>
                  <a:schemeClr val="dk1"/>
                </a:solidFill>
                <a:latin typeface="Arial"/>
                <a:ea typeface="Arial"/>
                <a:cs typeface="Arial"/>
                <a:sym typeface="Arial"/>
              </a:rPr>
              <a:t>CSE-5335: Presentation </a:t>
            </a:r>
            <a:endParaRPr/>
          </a:p>
        </p:txBody>
      </p:sp>
      <p:sp>
        <p:nvSpPr>
          <p:cNvPr id="35" name="Google Shape;35;p13"/>
          <p:cNvSpPr txBox="1"/>
          <p:nvPr/>
        </p:nvSpPr>
        <p:spPr>
          <a:xfrm>
            <a:off x="474479" y="5186379"/>
            <a:ext cx="5486400" cy="535531"/>
          </a:xfrm>
          <a:prstGeom prst="rect">
            <a:avLst/>
          </a:prstGeom>
          <a:noFill/>
          <a:ln>
            <a:noFill/>
          </a:ln>
        </p:spPr>
        <p:txBody>
          <a:bodyPr anchorCtr="0" anchor="t" bIns="45700" lIns="91425" spcFirstLastPara="1" rIns="91425" wrap="square" tIns="45700">
            <a:spAutoFit/>
          </a:bodyPr>
          <a:lstStyle/>
          <a:p>
            <a:pPr indent="0" lvl="0" marL="0" marR="0" rtl="0" algn="l">
              <a:lnSpc>
                <a:spcPct val="80000"/>
              </a:lnSpc>
              <a:spcBef>
                <a:spcPts val="0"/>
              </a:spcBef>
              <a:spcAft>
                <a:spcPts val="0"/>
              </a:spcAft>
              <a:buNone/>
            </a:pPr>
            <a:r>
              <a:rPr b="0" i="0" lang="en-US" sz="1800" u="none" cap="none" strike="noStrike">
                <a:solidFill>
                  <a:srgbClr val="13409F"/>
                </a:solidFill>
                <a:latin typeface="Arial"/>
                <a:ea typeface="Arial"/>
                <a:cs typeface="Arial"/>
                <a:sym typeface="Arial"/>
              </a:rPr>
              <a:t>Section: 5335-</a:t>
            </a:r>
            <a:r>
              <a:rPr lang="en-US" sz="1800">
                <a:solidFill>
                  <a:srgbClr val="13409F"/>
                </a:solidFill>
              </a:rPr>
              <a:t>002</a:t>
            </a:r>
            <a:endParaRPr/>
          </a:p>
          <a:p>
            <a:pPr indent="0" lvl="0" marL="0" marR="0" rtl="0" algn="l">
              <a:lnSpc>
                <a:spcPct val="80000"/>
              </a:lnSpc>
              <a:spcBef>
                <a:spcPts val="0"/>
              </a:spcBef>
              <a:spcAft>
                <a:spcPts val="0"/>
              </a:spcAft>
              <a:buNone/>
            </a:pPr>
            <a:r>
              <a:t/>
            </a:r>
            <a:endParaRPr b="1" i="0" sz="1800" u="none" cap="none" strike="noStrike">
              <a:solidFill>
                <a:srgbClr val="3F3F3F"/>
              </a:solidFill>
              <a:latin typeface="Arial"/>
              <a:ea typeface="Arial"/>
              <a:cs typeface="Arial"/>
              <a:sym typeface="Arial"/>
            </a:endParaRPr>
          </a:p>
        </p:txBody>
      </p:sp>
      <p:sp>
        <p:nvSpPr>
          <p:cNvPr id="36" name="Google Shape;36;p13"/>
          <p:cNvSpPr txBox="1"/>
          <p:nvPr/>
        </p:nvSpPr>
        <p:spPr>
          <a:xfrm>
            <a:off x="474479" y="5496375"/>
            <a:ext cx="6000000" cy="264600"/>
          </a:xfrm>
          <a:prstGeom prst="rect">
            <a:avLst/>
          </a:prstGeom>
          <a:noFill/>
          <a:ln>
            <a:noFill/>
          </a:ln>
        </p:spPr>
        <p:txBody>
          <a:bodyPr anchorCtr="0" anchor="t" bIns="45700" lIns="91425" spcFirstLastPara="1" rIns="91425" wrap="square" tIns="45700">
            <a:spAutoFit/>
          </a:bodyPr>
          <a:lstStyle/>
          <a:p>
            <a:pPr indent="0" lvl="0" marL="0" marR="0" rtl="0" algn="l">
              <a:lnSpc>
                <a:spcPct val="80000"/>
              </a:lnSpc>
              <a:spcBef>
                <a:spcPts val="0"/>
              </a:spcBef>
              <a:spcAft>
                <a:spcPts val="0"/>
              </a:spcAft>
              <a:buNone/>
            </a:pPr>
            <a:r>
              <a:rPr lang="en-US">
                <a:solidFill>
                  <a:srgbClr val="3F3F3F"/>
                </a:solidFill>
              </a:rPr>
              <a:t>Fall 2023</a:t>
            </a:r>
            <a:endParaRPr/>
          </a:p>
        </p:txBody>
      </p:sp>
      <p:sp>
        <p:nvSpPr>
          <p:cNvPr id="37" name="Google Shape;37;p13"/>
          <p:cNvSpPr txBox="1"/>
          <p:nvPr/>
        </p:nvSpPr>
        <p:spPr>
          <a:xfrm>
            <a:off x="474475" y="3251950"/>
            <a:ext cx="5325900" cy="1754700"/>
          </a:xfrm>
          <a:prstGeom prst="rect">
            <a:avLst/>
          </a:prstGeom>
          <a:noFill/>
          <a:ln>
            <a:noFill/>
          </a:ln>
        </p:spPr>
        <p:txBody>
          <a:bodyPr anchorCtr="0" anchor="t" bIns="45700" lIns="91425" spcFirstLastPara="1" rIns="91425" wrap="square" tIns="45700">
            <a:spAutoFit/>
          </a:bodyPr>
          <a:lstStyle/>
          <a:p>
            <a:pPr indent="0" lvl="0" marL="0" rtl="0" algn="l">
              <a:lnSpc>
                <a:spcPct val="90000"/>
              </a:lnSpc>
              <a:spcBef>
                <a:spcPts val="0"/>
              </a:spcBef>
              <a:spcAft>
                <a:spcPts val="0"/>
              </a:spcAft>
              <a:buClr>
                <a:schemeClr val="dk1"/>
              </a:buClr>
              <a:buFont typeface="Arial"/>
              <a:buNone/>
            </a:pPr>
            <a:r>
              <a:rPr lang="en-US" sz="2400">
                <a:solidFill>
                  <a:srgbClr val="13409F"/>
                </a:solidFill>
              </a:rPr>
              <a:t>Rakesh Sharma Kolavennu</a:t>
            </a:r>
            <a:endParaRPr sz="2400">
              <a:solidFill>
                <a:srgbClr val="13409F"/>
              </a:solidFill>
            </a:endParaRPr>
          </a:p>
          <a:p>
            <a:pPr indent="0" lvl="0" marL="0" rtl="0" algn="l">
              <a:lnSpc>
                <a:spcPct val="90000"/>
              </a:lnSpc>
              <a:spcBef>
                <a:spcPts val="0"/>
              </a:spcBef>
              <a:spcAft>
                <a:spcPts val="0"/>
              </a:spcAft>
              <a:buClr>
                <a:schemeClr val="dk1"/>
              </a:buClr>
              <a:buFont typeface="Arial"/>
              <a:buNone/>
            </a:pPr>
            <a:r>
              <a:rPr lang="en-US" sz="2400">
                <a:solidFill>
                  <a:srgbClr val="13409F"/>
                </a:solidFill>
              </a:rPr>
              <a:t>Siva Sri Harsha Suthapalli</a:t>
            </a:r>
            <a:endParaRPr sz="2400">
              <a:solidFill>
                <a:srgbClr val="13409F"/>
              </a:solidFill>
            </a:endParaRPr>
          </a:p>
          <a:p>
            <a:pPr indent="0" lvl="0" marL="0" rtl="0" algn="l">
              <a:lnSpc>
                <a:spcPct val="90000"/>
              </a:lnSpc>
              <a:spcBef>
                <a:spcPts val="0"/>
              </a:spcBef>
              <a:spcAft>
                <a:spcPts val="0"/>
              </a:spcAft>
              <a:buClr>
                <a:schemeClr val="dk1"/>
              </a:buClr>
              <a:buFont typeface="Arial"/>
              <a:buNone/>
            </a:pPr>
            <a:r>
              <a:rPr lang="en-US" sz="2400">
                <a:solidFill>
                  <a:srgbClr val="13409F"/>
                </a:solidFill>
              </a:rPr>
              <a:t>Sai Sharath Reddy Koppula  </a:t>
            </a:r>
            <a:endParaRPr sz="2400">
              <a:solidFill>
                <a:srgbClr val="13409F"/>
              </a:solidFill>
            </a:endParaRPr>
          </a:p>
          <a:p>
            <a:pPr indent="0" lvl="0" marL="0" marR="0" rtl="0" algn="l">
              <a:lnSpc>
                <a:spcPct val="90000"/>
              </a:lnSpc>
              <a:spcBef>
                <a:spcPts val="0"/>
              </a:spcBef>
              <a:spcAft>
                <a:spcPts val="0"/>
              </a:spcAft>
              <a:buNone/>
            </a:pPr>
            <a:r>
              <a:rPr lang="en-US" sz="2400">
                <a:solidFill>
                  <a:srgbClr val="13409F"/>
                </a:solidFill>
              </a:rPr>
              <a:t>Seshu Babu Padavala </a:t>
            </a:r>
            <a:endParaRPr sz="2400">
              <a:solidFill>
                <a:srgbClr val="13409F"/>
              </a:solidFill>
            </a:endParaRPr>
          </a:p>
          <a:p>
            <a:pPr indent="0" lvl="0" marL="0" marR="0" rtl="0" algn="l">
              <a:lnSpc>
                <a:spcPct val="90000"/>
              </a:lnSpc>
              <a:spcBef>
                <a:spcPts val="0"/>
              </a:spcBef>
              <a:spcAft>
                <a:spcPts val="0"/>
              </a:spcAft>
              <a:buNone/>
            </a:pPr>
            <a:r>
              <a:rPr lang="en-US" sz="2400">
                <a:solidFill>
                  <a:srgbClr val="13409F"/>
                </a:solidFill>
              </a:rPr>
              <a:t>Hari Kiran Goud Ediga</a:t>
            </a:r>
            <a:endParaRPr sz="2400">
              <a:solidFill>
                <a:srgbClr val="13409F"/>
              </a:solidFill>
            </a:endParaRPr>
          </a:p>
        </p:txBody>
      </p:sp>
      <p:cxnSp>
        <p:nvCxnSpPr>
          <p:cNvPr id="38" name="Google Shape;38;p13"/>
          <p:cNvCxnSpPr/>
          <p:nvPr/>
        </p:nvCxnSpPr>
        <p:spPr>
          <a:xfrm>
            <a:off x="567813" y="5053315"/>
            <a:ext cx="4886964" cy="0"/>
          </a:xfrm>
          <a:prstGeom prst="straightConnector1">
            <a:avLst/>
          </a:prstGeom>
          <a:noFill/>
          <a:ln cap="flat" cmpd="sng" w="25400">
            <a:solidFill>
              <a:schemeClr val="dk1"/>
            </a:solidFill>
            <a:prstDash val="solid"/>
            <a:round/>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22"/>
          <p:cNvPicPr preferRelativeResize="0"/>
          <p:nvPr/>
        </p:nvPicPr>
        <p:blipFill>
          <a:blip r:embed="rId3">
            <a:alphaModFix/>
          </a:blip>
          <a:stretch>
            <a:fillRect/>
          </a:stretch>
        </p:blipFill>
        <p:spPr>
          <a:xfrm>
            <a:off x="0" y="829425"/>
            <a:ext cx="9144003" cy="5420851"/>
          </a:xfrm>
          <a:prstGeom prst="rect">
            <a:avLst/>
          </a:prstGeom>
          <a:noFill/>
          <a:ln>
            <a:noFill/>
          </a:ln>
        </p:spPr>
      </p:pic>
      <p:sp>
        <p:nvSpPr>
          <p:cNvPr id="95" name="Google Shape;95;p22"/>
          <p:cNvSpPr txBox="1"/>
          <p:nvPr/>
        </p:nvSpPr>
        <p:spPr>
          <a:xfrm>
            <a:off x="2505875" y="152850"/>
            <a:ext cx="4274700" cy="58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rPr>
              <a:t>            </a:t>
            </a:r>
            <a:r>
              <a:rPr lang="en-US" sz="3200">
                <a:solidFill>
                  <a:srgbClr val="3C78D8"/>
                </a:solidFill>
                <a:latin typeface="Raleway Light"/>
                <a:ea typeface="Raleway Light"/>
                <a:cs typeface="Raleway Light"/>
                <a:sym typeface="Raleway Light"/>
              </a:rPr>
              <a:t>Login</a:t>
            </a:r>
            <a:r>
              <a:rPr lang="en-US" sz="3200">
                <a:solidFill>
                  <a:schemeClr val="dk1"/>
                </a:solidFill>
              </a:rPr>
              <a:t> </a:t>
            </a:r>
            <a:endParaRPr sz="32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3"/>
          <p:cNvSpPr txBox="1"/>
          <p:nvPr>
            <p:ph type="title"/>
          </p:nvPr>
        </p:nvSpPr>
        <p:spPr>
          <a:xfrm>
            <a:off x="457200" y="2341838"/>
            <a:ext cx="8229600" cy="114300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Font typeface="Arial"/>
              <a:buNone/>
            </a:pPr>
            <a:r>
              <a:rPr lang="en-US" sz="3600"/>
              <a:t>Pages after Login</a:t>
            </a:r>
            <a:endParaRPr sz="3600"/>
          </a:p>
          <a:p>
            <a:pPr indent="0" lvl="0" marL="0" rtl="0" algn="ctr">
              <a:spcBef>
                <a:spcPts val="0"/>
              </a:spcBef>
              <a:spcAft>
                <a:spcPts val="0"/>
              </a:spcAft>
              <a:buClr>
                <a:schemeClr val="dk1"/>
              </a:buClr>
              <a:buSzPts val="4400"/>
              <a:buFont typeface="Arial"/>
              <a:buNone/>
            </a:pPr>
            <a:r>
              <a:t/>
            </a:r>
            <a:endParaRPr sz="3600"/>
          </a:p>
        </p:txBody>
      </p:sp>
      <p:sp>
        <p:nvSpPr>
          <p:cNvPr id="101" name="Google Shape;101;p23"/>
          <p:cNvSpPr txBox="1"/>
          <p:nvPr/>
        </p:nvSpPr>
        <p:spPr>
          <a:xfrm>
            <a:off x="460459" y="3230087"/>
            <a:ext cx="8229600" cy="732231"/>
          </a:xfrm>
          <a:prstGeom prst="rect">
            <a:avLst/>
          </a:prstGeom>
          <a:noFill/>
          <a:ln>
            <a:noFill/>
          </a:ln>
        </p:spPr>
        <p:txBody>
          <a:bodyPr anchorCtr="0" anchor="ctr" bIns="45700" lIns="91425" spcFirstLastPara="1" rIns="91425" wrap="square" tIns="45700">
            <a:normAutofit/>
          </a:bodyPr>
          <a:lstStyle/>
          <a:p>
            <a:pPr indent="0" lvl="0" marL="0" marR="0" rtl="0" algn="ctr">
              <a:spcBef>
                <a:spcPts val="0"/>
              </a:spcBef>
              <a:spcAft>
                <a:spcPts val="0"/>
              </a:spcAft>
              <a:buClr>
                <a:schemeClr val="dk1"/>
              </a:buClr>
              <a:buSzPts val="2800"/>
              <a:buFont typeface="Arial"/>
              <a:buNone/>
            </a:pPr>
            <a:r>
              <a:t/>
            </a:r>
            <a:endParaRPr b="0" i="0" sz="2800" u="none" cap="none" strike="noStrike">
              <a:solidFill>
                <a:srgbClr val="13409F"/>
              </a:solidFill>
              <a:latin typeface="Arial"/>
              <a:ea typeface="Arial"/>
              <a:cs typeface="Arial"/>
              <a:sym typeface="Arial"/>
            </a:endParaRPr>
          </a:p>
        </p:txBody>
      </p:sp>
      <p:sp>
        <p:nvSpPr>
          <p:cNvPr id="102" name="Google Shape;102;p23"/>
          <p:cNvSpPr txBox="1"/>
          <p:nvPr/>
        </p:nvSpPr>
        <p:spPr>
          <a:xfrm>
            <a:off x="1289215" y="3777652"/>
            <a:ext cx="6565500" cy="307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par>
                                <p:cTn fill="hold" nodeType="with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500"/>
                                        <p:tgtEl>
                                          <p:spTgt spid="1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4"/>
          <p:cNvPicPr preferRelativeResize="0"/>
          <p:nvPr/>
        </p:nvPicPr>
        <p:blipFill>
          <a:blip r:embed="rId3">
            <a:alphaModFix/>
          </a:blip>
          <a:stretch>
            <a:fillRect/>
          </a:stretch>
        </p:blipFill>
        <p:spPr>
          <a:xfrm>
            <a:off x="0" y="870125"/>
            <a:ext cx="8991601" cy="5361675"/>
          </a:xfrm>
          <a:prstGeom prst="rect">
            <a:avLst/>
          </a:prstGeom>
          <a:noFill/>
          <a:ln>
            <a:noFill/>
          </a:ln>
        </p:spPr>
      </p:pic>
      <p:sp>
        <p:nvSpPr>
          <p:cNvPr id="108" name="Google Shape;108;p24"/>
          <p:cNvSpPr txBox="1"/>
          <p:nvPr/>
        </p:nvSpPr>
        <p:spPr>
          <a:xfrm>
            <a:off x="2311650" y="265625"/>
            <a:ext cx="4520700" cy="51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Student Dashboard</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5"/>
          <p:cNvSpPr txBox="1"/>
          <p:nvPr/>
        </p:nvSpPr>
        <p:spPr>
          <a:xfrm>
            <a:off x="78300" y="221800"/>
            <a:ext cx="9144000" cy="484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950">
                <a:solidFill>
                  <a:schemeClr val="dk1"/>
                </a:solidFill>
                <a:latin typeface="Roboto"/>
                <a:ea typeface="Roboto"/>
                <a:cs typeface="Roboto"/>
                <a:sym typeface="Roboto"/>
              </a:rPr>
              <a:t>Campus Flow Student Portal: Navigating Academic and Community Interactions</a:t>
            </a:r>
            <a:endParaRPr sz="1700"/>
          </a:p>
        </p:txBody>
      </p:sp>
      <p:sp>
        <p:nvSpPr>
          <p:cNvPr id="114" name="Google Shape;114;p25"/>
          <p:cNvSpPr txBox="1"/>
          <p:nvPr/>
        </p:nvSpPr>
        <p:spPr>
          <a:xfrm>
            <a:off x="292350" y="1492650"/>
            <a:ext cx="8559300" cy="2068200"/>
          </a:xfrm>
          <a:prstGeom prst="rect">
            <a:avLst/>
          </a:prstGeom>
          <a:noFill/>
          <a:ln>
            <a:noFill/>
          </a:ln>
        </p:spPr>
        <p:txBody>
          <a:bodyPr anchorCtr="0" anchor="t" bIns="91425" lIns="91425" spcFirstLastPara="1" rIns="91425" wrap="square" tIns="91425">
            <a:spAutoFit/>
          </a:bodyPr>
          <a:lstStyle/>
          <a:p>
            <a:pPr indent="-403225" lvl="0" marL="457200" rtl="0" algn="l">
              <a:lnSpc>
                <a:spcPct val="115000"/>
              </a:lnSpc>
              <a:spcBef>
                <a:spcPts val="0"/>
              </a:spcBef>
              <a:spcAft>
                <a:spcPts val="0"/>
              </a:spcAft>
              <a:buClr>
                <a:schemeClr val="dk1"/>
              </a:buClr>
              <a:buSzPts val="2750"/>
              <a:buFont typeface="Roboto"/>
              <a:buChar char="●"/>
            </a:pPr>
            <a:r>
              <a:rPr lang="en-US" sz="2750">
                <a:solidFill>
                  <a:schemeClr val="dk1"/>
                </a:solidFill>
                <a:latin typeface="Roboto"/>
                <a:ea typeface="Roboto"/>
                <a:cs typeface="Roboto"/>
                <a:sym typeface="Roboto"/>
              </a:rPr>
              <a:t>Enrolled Courses and Academic History</a:t>
            </a:r>
            <a:endParaRPr sz="2750">
              <a:solidFill>
                <a:schemeClr val="dk1"/>
              </a:solidFill>
              <a:latin typeface="Roboto"/>
              <a:ea typeface="Roboto"/>
              <a:cs typeface="Roboto"/>
              <a:sym typeface="Roboto"/>
            </a:endParaRPr>
          </a:p>
          <a:p>
            <a:pPr indent="-403225" lvl="0" marL="457200" rtl="0" algn="l">
              <a:lnSpc>
                <a:spcPct val="115000"/>
              </a:lnSpc>
              <a:spcBef>
                <a:spcPts val="0"/>
              </a:spcBef>
              <a:spcAft>
                <a:spcPts val="0"/>
              </a:spcAft>
              <a:buClr>
                <a:schemeClr val="dk1"/>
              </a:buClr>
              <a:buSzPts val="2750"/>
              <a:buFont typeface="Roboto"/>
              <a:buChar char="●"/>
            </a:pPr>
            <a:r>
              <a:rPr lang="en-US" sz="2750">
                <a:solidFill>
                  <a:schemeClr val="dk1"/>
                </a:solidFill>
                <a:latin typeface="Roboto"/>
                <a:ea typeface="Roboto"/>
                <a:cs typeface="Roboto"/>
                <a:sym typeface="Roboto"/>
              </a:rPr>
              <a:t>Interactive Chatbot for Community Engagement</a:t>
            </a:r>
            <a:endParaRPr sz="2750">
              <a:solidFill>
                <a:schemeClr val="dk1"/>
              </a:solidFill>
              <a:latin typeface="Roboto"/>
              <a:ea typeface="Roboto"/>
              <a:cs typeface="Roboto"/>
              <a:sym typeface="Roboto"/>
            </a:endParaRPr>
          </a:p>
          <a:p>
            <a:pPr indent="-403225" lvl="0" marL="457200" rtl="0" algn="l">
              <a:lnSpc>
                <a:spcPct val="115000"/>
              </a:lnSpc>
              <a:spcBef>
                <a:spcPts val="0"/>
              </a:spcBef>
              <a:spcAft>
                <a:spcPts val="0"/>
              </a:spcAft>
              <a:buClr>
                <a:schemeClr val="dk1"/>
              </a:buClr>
              <a:buSzPts val="2750"/>
              <a:buFont typeface="Roboto"/>
              <a:buChar char="●"/>
            </a:pPr>
            <a:r>
              <a:rPr lang="en-US" sz="2750">
                <a:solidFill>
                  <a:schemeClr val="dk1"/>
                </a:solidFill>
                <a:latin typeface="Roboto"/>
                <a:ea typeface="Roboto"/>
                <a:cs typeface="Roboto"/>
                <a:sym typeface="Roboto"/>
              </a:rPr>
              <a:t>Personal Profile Access</a:t>
            </a:r>
            <a:endParaRPr sz="2750">
              <a:solidFill>
                <a:schemeClr val="dk1"/>
              </a:solidFill>
              <a:latin typeface="Roboto"/>
              <a:ea typeface="Roboto"/>
              <a:cs typeface="Roboto"/>
              <a:sym typeface="Roboto"/>
            </a:endParaRPr>
          </a:p>
          <a:p>
            <a:pPr indent="-403225" lvl="0" marL="457200" rtl="0" algn="l">
              <a:lnSpc>
                <a:spcPct val="115000"/>
              </a:lnSpc>
              <a:spcBef>
                <a:spcPts val="0"/>
              </a:spcBef>
              <a:spcAft>
                <a:spcPts val="0"/>
              </a:spcAft>
              <a:buClr>
                <a:schemeClr val="dk1"/>
              </a:buClr>
              <a:buSzPts val="2750"/>
              <a:buFont typeface="Roboto"/>
              <a:buChar char="●"/>
            </a:pPr>
            <a:r>
              <a:rPr lang="en-US" sz="2750">
                <a:solidFill>
                  <a:schemeClr val="dk1"/>
                </a:solidFill>
                <a:latin typeface="Roboto"/>
                <a:ea typeface="Roboto"/>
                <a:cs typeface="Roboto"/>
                <a:sym typeface="Roboto"/>
              </a:rPr>
              <a:t>Settings for Personalization</a:t>
            </a:r>
            <a:endParaRPr sz="2750">
              <a:solidFill>
                <a:schemeClr val="dk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6"/>
          <p:cNvPicPr preferRelativeResize="0"/>
          <p:nvPr/>
        </p:nvPicPr>
        <p:blipFill>
          <a:blip r:embed="rId3">
            <a:alphaModFix/>
          </a:blip>
          <a:stretch>
            <a:fillRect/>
          </a:stretch>
        </p:blipFill>
        <p:spPr>
          <a:xfrm>
            <a:off x="30075" y="757675"/>
            <a:ext cx="9083848" cy="5490599"/>
          </a:xfrm>
          <a:prstGeom prst="rect">
            <a:avLst/>
          </a:prstGeom>
          <a:noFill/>
          <a:ln>
            <a:noFill/>
          </a:ln>
        </p:spPr>
      </p:pic>
      <p:sp>
        <p:nvSpPr>
          <p:cNvPr id="120" name="Google Shape;120;p26"/>
          <p:cNvSpPr txBox="1"/>
          <p:nvPr/>
        </p:nvSpPr>
        <p:spPr>
          <a:xfrm>
            <a:off x="1901100" y="163075"/>
            <a:ext cx="5638200" cy="59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      Student AI Dashboard</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7"/>
          <p:cNvSpPr txBox="1"/>
          <p:nvPr>
            <p:ph idx="1" type="body"/>
          </p:nvPr>
        </p:nvSpPr>
        <p:spPr>
          <a:xfrm>
            <a:off x="774500" y="287050"/>
            <a:ext cx="7257600" cy="540300"/>
          </a:xfrm>
          <a:prstGeom prst="rect">
            <a:avLst/>
          </a:prstGeom>
        </p:spPr>
        <p:txBody>
          <a:bodyPr anchorCtr="0" anchor="t" bIns="45700" lIns="91425" spcFirstLastPara="1" rIns="91425" wrap="square" tIns="45700">
            <a:noAutofit/>
          </a:bodyPr>
          <a:lstStyle/>
          <a:p>
            <a:pPr indent="0" lvl="0" marL="0" rtl="0" algn="ctr">
              <a:lnSpc>
                <a:spcPct val="115000"/>
              </a:lnSpc>
              <a:spcBef>
                <a:spcPts val="0"/>
              </a:spcBef>
              <a:spcAft>
                <a:spcPts val="0"/>
              </a:spcAft>
              <a:buClr>
                <a:schemeClr val="dk1"/>
              </a:buClr>
              <a:buSzPts val="1100"/>
              <a:buFont typeface="Arial"/>
              <a:buNone/>
            </a:pPr>
            <a:r>
              <a:rPr b="1" lang="en-US" sz="2300">
                <a:solidFill>
                  <a:schemeClr val="dk1"/>
                </a:solidFill>
                <a:latin typeface="Arial"/>
                <a:ea typeface="Arial"/>
                <a:cs typeface="Arial"/>
                <a:sym typeface="Arial"/>
              </a:rPr>
              <a:t>Smart Recommendations for Enhanced Learning</a:t>
            </a:r>
            <a:endParaRPr b="1" sz="2400"/>
          </a:p>
        </p:txBody>
      </p:sp>
      <p:sp>
        <p:nvSpPr>
          <p:cNvPr id="126" name="Google Shape;126;p27"/>
          <p:cNvSpPr txBox="1"/>
          <p:nvPr/>
        </p:nvSpPr>
        <p:spPr>
          <a:xfrm>
            <a:off x="209050" y="1722325"/>
            <a:ext cx="8183700" cy="2389500"/>
          </a:xfrm>
          <a:prstGeom prst="rect">
            <a:avLst/>
          </a:prstGeom>
          <a:noFill/>
          <a:ln>
            <a:noFill/>
          </a:ln>
        </p:spPr>
        <p:txBody>
          <a:bodyPr anchorCtr="0" anchor="t" bIns="91425" lIns="91425" spcFirstLastPara="1" rIns="91425" wrap="square" tIns="91425">
            <a:spAutoFit/>
          </a:bodyPr>
          <a:lstStyle/>
          <a:p>
            <a:pPr indent="-393700" lvl="0" marL="457200" rtl="0" algn="l">
              <a:lnSpc>
                <a:spcPct val="115000"/>
              </a:lnSpc>
              <a:spcBef>
                <a:spcPts val="0"/>
              </a:spcBef>
              <a:spcAft>
                <a:spcPts val="0"/>
              </a:spcAft>
              <a:buClr>
                <a:schemeClr val="dk1"/>
              </a:buClr>
              <a:buSzPts val="2600"/>
              <a:buChar char="●"/>
            </a:pPr>
            <a:r>
              <a:rPr lang="en-US" sz="2600">
                <a:solidFill>
                  <a:schemeClr val="dk1"/>
                </a:solidFill>
              </a:rPr>
              <a:t>Enrolled Courses Overview</a:t>
            </a:r>
            <a:endParaRPr sz="26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Performance Metrics Analysis</a:t>
            </a:r>
            <a:endParaRPr sz="26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Customized Recommendations</a:t>
            </a:r>
            <a:endParaRPr sz="26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Scheduled Tasks for Improvement</a:t>
            </a:r>
            <a:endParaRPr sz="2600">
              <a:solidFill>
                <a:schemeClr val="dk1"/>
              </a:solidFill>
            </a:endParaRPr>
          </a:p>
          <a:p>
            <a:pPr indent="0" lvl="0" marL="45720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8"/>
          <p:cNvPicPr preferRelativeResize="0"/>
          <p:nvPr/>
        </p:nvPicPr>
        <p:blipFill>
          <a:blip r:embed="rId3">
            <a:alphaModFix/>
          </a:blip>
          <a:stretch>
            <a:fillRect/>
          </a:stretch>
        </p:blipFill>
        <p:spPr>
          <a:xfrm>
            <a:off x="0" y="901201"/>
            <a:ext cx="8839199" cy="5316875"/>
          </a:xfrm>
          <a:prstGeom prst="rect">
            <a:avLst/>
          </a:prstGeom>
          <a:noFill/>
          <a:ln>
            <a:noFill/>
          </a:ln>
        </p:spPr>
      </p:pic>
      <p:sp>
        <p:nvSpPr>
          <p:cNvPr id="132" name="Google Shape;132;p28"/>
          <p:cNvSpPr txBox="1"/>
          <p:nvPr/>
        </p:nvSpPr>
        <p:spPr>
          <a:xfrm>
            <a:off x="1993300" y="193900"/>
            <a:ext cx="4438800" cy="6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rPr>
              <a:t>      </a:t>
            </a:r>
            <a:r>
              <a:rPr lang="en-US" sz="3200">
                <a:solidFill>
                  <a:srgbClr val="3C78D8"/>
                </a:solidFill>
                <a:latin typeface="Raleway Light"/>
                <a:ea typeface="Raleway Light"/>
                <a:cs typeface="Raleway Light"/>
                <a:sym typeface="Raleway Light"/>
              </a:rPr>
              <a:t>Faculty Dashboard</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9"/>
          <p:cNvSpPr txBox="1"/>
          <p:nvPr/>
        </p:nvSpPr>
        <p:spPr>
          <a:xfrm>
            <a:off x="0" y="76200"/>
            <a:ext cx="9031800" cy="561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2450">
                <a:solidFill>
                  <a:schemeClr val="dk1"/>
                </a:solidFill>
                <a:latin typeface="Roboto"/>
                <a:ea typeface="Roboto"/>
                <a:cs typeface="Roboto"/>
                <a:sym typeface="Roboto"/>
              </a:rPr>
              <a:t>Empowering Educators: The Faculty Page in Campus Flow</a:t>
            </a:r>
            <a:endParaRPr sz="2200"/>
          </a:p>
        </p:txBody>
      </p:sp>
      <p:sp>
        <p:nvSpPr>
          <p:cNvPr id="138" name="Google Shape;138;p29"/>
          <p:cNvSpPr txBox="1"/>
          <p:nvPr/>
        </p:nvSpPr>
        <p:spPr>
          <a:xfrm>
            <a:off x="106475" y="1440500"/>
            <a:ext cx="8109600" cy="2210400"/>
          </a:xfrm>
          <a:prstGeom prst="rect">
            <a:avLst/>
          </a:prstGeom>
          <a:noFill/>
          <a:ln>
            <a:noFill/>
          </a:ln>
        </p:spPr>
        <p:txBody>
          <a:bodyPr anchorCtr="0" anchor="t" bIns="91425" lIns="91425" spcFirstLastPara="1" rIns="91425" wrap="square" tIns="91425">
            <a:spAutoFit/>
          </a:bodyPr>
          <a:lstStyle/>
          <a:p>
            <a:pPr indent="-377825" lvl="0" marL="457200" rtl="0" algn="l">
              <a:lnSpc>
                <a:spcPct val="115000"/>
              </a:lnSpc>
              <a:spcBef>
                <a:spcPts val="0"/>
              </a:spcBef>
              <a:spcAft>
                <a:spcPts val="0"/>
              </a:spcAft>
              <a:buClr>
                <a:schemeClr val="dk1"/>
              </a:buClr>
              <a:buSzPts val="2350"/>
              <a:buFont typeface="Roboto"/>
              <a:buChar char="●"/>
            </a:pPr>
            <a:r>
              <a:rPr lang="en-US" sz="2350">
                <a:solidFill>
                  <a:schemeClr val="dk1"/>
                </a:solidFill>
                <a:latin typeface="Roboto"/>
                <a:ea typeface="Roboto"/>
                <a:cs typeface="Roboto"/>
                <a:sym typeface="Roboto"/>
              </a:rPr>
              <a:t>Course Creation and Management</a:t>
            </a:r>
            <a:endParaRPr sz="2350">
              <a:solidFill>
                <a:schemeClr val="dk1"/>
              </a:solidFill>
              <a:latin typeface="Roboto"/>
              <a:ea typeface="Roboto"/>
              <a:cs typeface="Roboto"/>
              <a:sym typeface="Roboto"/>
            </a:endParaRPr>
          </a:p>
          <a:p>
            <a:pPr indent="-377825" lvl="0" marL="457200" rtl="0" algn="l">
              <a:lnSpc>
                <a:spcPct val="115000"/>
              </a:lnSpc>
              <a:spcBef>
                <a:spcPts val="0"/>
              </a:spcBef>
              <a:spcAft>
                <a:spcPts val="0"/>
              </a:spcAft>
              <a:buClr>
                <a:schemeClr val="dk1"/>
              </a:buClr>
              <a:buSzPts val="2350"/>
              <a:buFont typeface="Roboto"/>
              <a:buChar char="●"/>
            </a:pPr>
            <a:r>
              <a:rPr lang="en-US" sz="2350">
                <a:solidFill>
                  <a:schemeClr val="dk1"/>
                </a:solidFill>
                <a:latin typeface="Roboto"/>
                <a:ea typeface="Roboto"/>
                <a:cs typeface="Roboto"/>
                <a:sym typeface="Roboto"/>
              </a:rPr>
              <a:t>Automated Exam Creation and Administration</a:t>
            </a:r>
            <a:endParaRPr sz="2350">
              <a:solidFill>
                <a:schemeClr val="dk1"/>
              </a:solidFill>
              <a:latin typeface="Roboto"/>
              <a:ea typeface="Roboto"/>
              <a:cs typeface="Roboto"/>
              <a:sym typeface="Roboto"/>
            </a:endParaRPr>
          </a:p>
          <a:p>
            <a:pPr indent="-377825" lvl="0" marL="457200" rtl="0" algn="l">
              <a:lnSpc>
                <a:spcPct val="115000"/>
              </a:lnSpc>
              <a:spcBef>
                <a:spcPts val="0"/>
              </a:spcBef>
              <a:spcAft>
                <a:spcPts val="0"/>
              </a:spcAft>
              <a:buClr>
                <a:schemeClr val="dk1"/>
              </a:buClr>
              <a:buSzPts val="2350"/>
              <a:buFont typeface="Roboto"/>
              <a:buChar char="●"/>
            </a:pPr>
            <a:r>
              <a:rPr lang="en-US" sz="2350">
                <a:solidFill>
                  <a:schemeClr val="dk1"/>
                </a:solidFill>
                <a:latin typeface="Roboto"/>
                <a:ea typeface="Roboto"/>
                <a:cs typeface="Roboto"/>
                <a:sym typeface="Roboto"/>
              </a:rPr>
              <a:t>Student Performance Tracking</a:t>
            </a:r>
            <a:endParaRPr sz="2350">
              <a:solidFill>
                <a:schemeClr val="dk1"/>
              </a:solidFill>
              <a:latin typeface="Roboto"/>
              <a:ea typeface="Roboto"/>
              <a:cs typeface="Roboto"/>
              <a:sym typeface="Roboto"/>
            </a:endParaRPr>
          </a:p>
          <a:p>
            <a:pPr indent="-377825" lvl="0" marL="457200" rtl="0" algn="l">
              <a:lnSpc>
                <a:spcPct val="115000"/>
              </a:lnSpc>
              <a:spcBef>
                <a:spcPts val="0"/>
              </a:spcBef>
              <a:spcAft>
                <a:spcPts val="0"/>
              </a:spcAft>
              <a:buClr>
                <a:schemeClr val="dk1"/>
              </a:buClr>
              <a:buSzPts val="2350"/>
              <a:buFont typeface="Roboto"/>
              <a:buChar char="●"/>
            </a:pPr>
            <a:r>
              <a:rPr lang="en-US" sz="2350">
                <a:solidFill>
                  <a:schemeClr val="dk1"/>
                </a:solidFill>
                <a:latin typeface="Roboto"/>
                <a:ea typeface="Roboto"/>
                <a:cs typeface="Roboto"/>
                <a:sym typeface="Roboto"/>
              </a:rPr>
              <a:t>Grade Updating and Analysis</a:t>
            </a:r>
            <a:endParaRPr sz="2350">
              <a:solidFill>
                <a:schemeClr val="dk1"/>
              </a:solidFill>
              <a:latin typeface="Roboto"/>
              <a:ea typeface="Roboto"/>
              <a:cs typeface="Roboto"/>
              <a:sym typeface="Roboto"/>
            </a:endParaRPr>
          </a:p>
          <a:p>
            <a:pPr indent="-377825" lvl="0" marL="457200" rtl="0" algn="l">
              <a:lnSpc>
                <a:spcPct val="115000"/>
              </a:lnSpc>
              <a:spcBef>
                <a:spcPts val="0"/>
              </a:spcBef>
              <a:spcAft>
                <a:spcPts val="0"/>
              </a:spcAft>
              <a:buClr>
                <a:schemeClr val="dk1"/>
              </a:buClr>
              <a:buSzPts val="2350"/>
              <a:buFont typeface="Roboto"/>
              <a:buChar char="●"/>
            </a:pPr>
            <a:r>
              <a:rPr lang="en-US" sz="2350">
                <a:solidFill>
                  <a:schemeClr val="dk1"/>
                </a:solidFill>
                <a:latin typeface="Roboto"/>
                <a:ea typeface="Roboto"/>
                <a:cs typeface="Roboto"/>
                <a:sym typeface="Roboto"/>
              </a:rPr>
              <a:t>AI Implementation in Assessments</a:t>
            </a:r>
            <a:endParaRPr sz="2350">
              <a:solidFill>
                <a:schemeClr val="dk1"/>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30"/>
          <p:cNvPicPr preferRelativeResize="0"/>
          <p:nvPr/>
        </p:nvPicPr>
        <p:blipFill>
          <a:blip r:embed="rId3">
            <a:alphaModFix/>
          </a:blip>
          <a:stretch>
            <a:fillRect/>
          </a:stretch>
        </p:blipFill>
        <p:spPr>
          <a:xfrm>
            <a:off x="0" y="1024200"/>
            <a:ext cx="9145252" cy="5193324"/>
          </a:xfrm>
          <a:prstGeom prst="rect">
            <a:avLst/>
          </a:prstGeom>
          <a:noFill/>
          <a:ln>
            <a:noFill/>
          </a:ln>
        </p:spPr>
      </p:pic>
      <p:sp>
        <p:nvSpPr>
          <p:cNvPr id="144" name="Google Shape;144;p30"/>
          <p:cNvSpPr txBox="1"/>
          <p:nvPr/>
        </p:nvSpPr>
        <p:spPr>
          <a:xfrm>
            <a:off x="2321350" y="286125"/>
            <a:ext cx="4059300" cy="6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   Admin Dashboard</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31"/>
          <p:cNvPicPr preferRelativeResize="0"/>
          <p:nvPr/>
        </p:nvPicPr>
        <p:blipFill>
          <a:blip r:embed="rId3">
            <a:alphaModFix/>
          </a:blip>
          <a:stretch>
            <a:fillRect/>
          </a:stretch>
        </p:blipFill>
        <p:spPr>
          <a:xfrm>
            <a:off x="0" y="1035464"/>
            <a:ext cx="9144003" cy="5183685"/>
          </a:xfrm>
          <a:prstGeom prst="rect">
            <a:avLst/>
          </a:prstGeom>
          <a:noFill/>
          <a:ln>
            <a:noFill/>
          </a:ln>
        </p:spPr>
      </p:pic>
      <p:sp>
        <p:nvSpPr>
          <p:cNvPr id="150" name="Google Shape;150;p31"/>
          <p:cNvSpPr txBox="1"/>
          <p:nvPr/>
        </p:nvSpPr>
        <p:spPr>
          <a:xfrm>
            <a:off x="2741650" y="368125"/>
            <a:ext cx="41721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    Manage Student </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2" name="Shape 42"/>
        <p:cNvGrpSpPr/>
        <p:nvPr/>
      </p:nvGrpSpPr>
      <p:grpSpPr>
        <a:xfrm>
          <a:off x="0" y="0"/>
          <a:ext cx="0" cy="0"/>
          <a:chOff x="0" y="0"/>
          <a:chExt cx="0" cy="0"/>
        </a:xfrm>
      </p:grpSpPr>
      <p:sp>
        <p:nvSpPr>
          <p:cNvPr id="43" name="Google Shape;43;p14"/>
          <p:cNvSpPr txBox="1"/>
          <p:nvPr>
            <p:ph type="title"/>
          </p:nvPr>
        </p:nvSpPr>
        <p:spPr>
          <a:xfrm>
            <a:off x="457200" y="2341838"/>
            <a:ext cx="8229600" cy="114300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Font typeface="Arial"/>
              <a:buNone/>
            </a:pPr>
            <a:r>
              <a:rPr lang="en-US" sz="3600"/>
              <a:t>Pages before Login</a:t>
            </a:r>
            <a:endParaRPr sz="3200"/>
          </a:p>
          <a:p>
            <a:pPr indent="0" lvl="0" marL="0" rtl="0" algn="ctr">
              <a:spcBef>
                <a:spcPts val="0"/>
              </a:spcBef>
              <a:spcAft>
                <a:spcPts val="0"/>
              </a:spcAft>
              <a:buClr>
                <a:schemeClr val="dk1"/>
              </a:buClr>
              <a:buSzPts val="4400"/>
              <a:buFont typeface="Arial"/>
              <a:buNone/>
            </a:pPr>
            <a:r>
              <a:t/>
            </a:r>
            <a:endParaRPr sz="4800"/>
          </a:p>
        </p:txBody>
      </p:sp>
      <p:sp>
        <p:nvSpPr>
          <p:cNvPr id="44" name="Google Shape;44;p14"/>
          <p:cNvSpPr txBox="1"/>
          <p:nvPr/>
        </p:nvSpPr>
        <p:spPr>
          <a:xfrm>
            <a:off x="460459" y="3230087"/>
            <a:ext cx="8229600" cy="732231"/>
          </a:xfrm>
          <a:prstGeom prst="rect">
            <a:avLst/>
          </a:prstGeom>
          <a:noFill/>
          <a:ln>
            <a:noFill/>
          </a:ln>
        </p:spPr>
        <p:txBody>
          <a:bodyPr anchorCtr="0" anchor="ctr" bIns="45700" lIns="91425" spcFirstLastPara="1" rIns="91425" wrap="square" tIns="45700">
            <a:normAutofit/>
          </a:bodyPr>
          <a:lstStyle/>
          <a:p>
            <a:pPr indent="0" lvl="0" marL="0" marR="0" rtl="0" algn="ctr">
              <a:spcBef>
                <a:spcPts val="0"/>
              </a:spcBef>
              <a:spcAft>
                <a:spcPts val="0"/>
              </a:spcAft>
              <a:buClr>
                <a:schemeClr val="dk1"/>
              </a:buClr>
              <a:buSzPts val="2800"/>
              <a:buFont typeface="Arial"/>
              <a:buNone/>
            </a:pPr>
            <a:r>
              <a:t/>
            </a:r>
            <a:endParaRPr b="0" i="0" sz="2800" u="none" cap="none" strike="noStrike">
              <a:solidFill>
                <a:srgbClr val="13409F"/>
              </a:solidFill>
              <a:latin typeface="Arial"/>
              <a:ea typeface="Arial"/>
              <a:cs typeface="Arial"/>
              <a:sym typeface="Arial"/>
            </a:endParaRPr>
          </a:p>
        </p:txBody>
      </p:sp>
      <p:sp>
        <p:nvSpPr>
          <p:cNvPr id="45" name="Google Shape;45;p14"/>
          <p:cNvSpPr txBox="1"/>
          <p:nvPr/>
        </p:nvSpPr>
        <p:spPr>
          <a:xfrm>
            <a:off x="1289215" y="3777652"/>
            <a:ext cx="6565500" cy="307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3"/>
                                        </p:tgtEl>
                                        <p:attrNameLst>
                                          <p:attrName>style.visibility</p:attrName>
                                        </p:attrNameLst>
                                      </p:cBhvr>
                                      <p:to>
                                        <p:strVal val="visible"/>
                                      </p:to>
                                    </p:set>
                                    <p:animEffect filter="fade" transition="in">
                                      <p:cBhvr>
                                        <p:cTn dur="500"/>
                                        <p:tgtEl>
                                          <p:spTgt spid="43"/>
                                        </p:tgtEl>
                                      </p:cBhvr>
                                    </p:animEffect>
                                  </p:childTnLst>
                                </p:cTn>
                              </p:par>
                              <p:par>
                                <p:cTn fill="hold" nodeType="withEffect" presetClass="entr" presetID="10" presetSubtype="0">
                                  <p:stCondLst>
                                    <p:cond delay="0"/>
                                  </p:stCondLst>
                                  <p:childTnLst>
                                    <p:set>
                                      <p:cBhvr>
                                        <p:cTn dur="1" fill="hold">
                                          <p:stCondLst>
                                            <p:cond delay="0"/>
                                          </p:stCondLst>
                                        </p:cTn>
                                        <p:tgtEl>
                                          <p:spTgt spid="44"/>
                                        </p:tgtEl>
                                        <p:attrNameLst>
                                          <p:attrName>style.visibility</p:attrName>
                                        </p:attrNameLst>
                                      </p:cBhvr>
                                      <p:to>
                                        <p:strVal val="visible"/>
                                      </p:to>
                                    </p:set>
                                    <p:animEffect filter="fade" transition="in">
                                      <p:cBhvr>
                                        <p:cTn dur="500"/>
                                        <p:tgtEl>
                                          <p:spTgt spid="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32"/>
          <p:cNvPicPr preferRelativeResize="0"/>
          <p:nvPr/>
        </p:nvPicPr>
        <p:blipFill rotWithShape="1">
          <a:blip r:embed="rId3">
            <a:alphaModFix/>
          </a:blip>
          <a:srcRect b="0" l="0" r="-3444" t="0"/>
          <a:stretch/>
        </p:blipFill>
        <p:spPr>
          <a:xfrm>
            <a:off x="0" y="1218525"/>
            <a:ext cx="9144003" cy="5015201"/>
          </a:xfrm>
          <a:prstGeom prst="rect">
            <a:avLst/>
          </a:prstGeom>
          <a:noFill/>
          <a:ln>
            <a:noFill/>
          </a:ln>
        </p:spPr>
      </p:pic>
      <p:sp>
        <p:nvSpPr>
          <p:cNvPr id="156" name="Google Shape;156;p32"/>
          <p:cNvSpPr txBox="1"/>
          <p:nvPr/>
        </p:nvSpPr>
        <p:spPr>
          <a:xfrm>
            <a:off x="2413575" y="449750"/>
            <a:ext cx="41721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    Manage Faculty</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33"/>
          <p:cNvPicPr preferRelativeResize="0"/>
          <p:nvPr/>
        </p:nvPicPr>
        <p:blipFill>
          <a:blip r:embed="rId3">
            <a:alphaModFix/>
          </a:blip>
          <a:stretch>
            <a:fillRect/>
          </a:stretch>
        </p:blipFill>
        <p:spPr>
          <a:xfrm>
            <a:off x="0" y="1044700"/>
            <a:ext cx="9087073" cy="5192275"/>
          </a:xfrm>
          <a:prstGeom prst="rect">
            <a:avLst/>
          </a:prstGeom>
          <a:noFill/>
          <a:ln>
            <a:noFill/>
          </a:ln>
        </p:spPr>
      </p:pic>
      <p:sp>
        <p:nvSpPr>
          <p:cNvPr id="162" name="Google Shape;162;p33"/>
          <p:cNvSpPr txBox="1"/>
          <p:nvPr/>
        </p:nvSpPr>
        <p:spPr>
          <a:xfrm>
            <a:off x="3079925" y="245125"/>
            <a:ext cx="34545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   Create User </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4"/>
          <p:cNvSpPr txBox="1"/>
          <p:nvPr/>
        </p:nvSpPr>
        <p:spPr>
          <a:xfrm>
            <a:off x="0" y="0"/>
            <a:ext cx="9044700" cy="554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2400">
                <a:solidFill>
                  <a:schemeClr val="dk1"/>
                </a:solidFill>
              </a:rPr>
              <a:t>Admin Page: The Control Center of Campus Flow</a:t>
            </a:r>
            <a:endParaRPr sz="2700"/>
          </a:p>
        </p:txBody>
      </p:sp>
      <p:sp>
        <p:nvSpPr>
          <p:cNvPr id="168" name="Google Shape;168;p34"/>
          <p:cNvSpPr txBox="1"/>
          <p:nvPr/>
        </p:nvSpPr>
        <p:spPr>
          <a:xfrm>
            <a:off x="65225" y="1292275"/>
            <a:ext cx="8736000" cy="2339700"/>
          </a:xfrm>
          <a:prstGeom prst="rect">
            <a:avLst/>
          </a:prstGeom>
          <a:noFill/>
          <a:ln>
            <a:noFill/>
          </a:ln>
        </p:spPr>
        <p:txBody>
          <a:bodyPr anchorCtr="0" anchor="t" bIns="91425" lIns="91425" spcFirstLastPara="1" rIns="91425" wrap="square" tIns="91425">
            <a:spAutoFit/>
          </a:bodyPr>
          <a:lstStyle/>
          <a:p>
            <a:pPr indent="-387350" lvl="0" marL="457200" rtl="0" algn="l">
              <a:lnSpc>
                <a:spcPct val="115000"/>
              </a:lnSpc>
              <a:spcBef>
                <a:spcPts val="0"/>
              </a:spcBef>
              <a:spcAft>
                <a:spcPts val="0"/>
              </a:spcAft>
              <a:buClr>
                <a:schemeClr val="dk1"/>
              </a:buClr>
              <a:buSzPts val="2500"/>
              <a:buChar char="●"/>
            </a:pPr>
            <a:r>
              <a:rPr lang="en-US" sz="2500">
                <a:solidFill>
                  <a:schemeClr val="dk1"/>
                </a:solidFill>
              </a:rPr>
              <a:t>Comprehensive User Management</a:t>
            </a:r>
            <a:endParaRPr sz="2500">
              <a:solidFill>
                <a:schemeClr val="dk1"/>
              </a:solidFill>
            </a:endParaRPr>
          </a:p>
          <a:p>
            <a:pPr indent="-387350" lvl="0" marL="457200" rtl="0" algn="l">
              <a:lnSpc>
                <a:spcPct val="115000"/>
              </a:lnSpc>
              <a:spcBef>
                <a:spcPts val="0"/>
              </a:spcBef>
              <a:spcAft>
                <a:spcPts val="0"/>
              </a:spcAft>
              <a:buClr>
                <a:schemeClr val="dk1"/>
              </a:buClr>
              <a:buSzPts val="2500"/>
              <a:buChar char="●"/>
            </a:pPr>
            <a:r>
              <a:rPr lang="en-US" sz="2500">
                <a:solidFill>
                  <a:schemeClr val="dk1"/>
                </a:solidFill>
              </a:rPr>
              <a:t>User Details Modification and Oversight</a:t>
            </a:r>
            <a:endParaRPr sz="2500">
              <a:solidFill>
                <a:schemeClr val="dk1"/>
              </a:solidFill>
            </a:endParaRPr>
          </a:p>
          <a:p>
            <a:pPr indent="-387350" lvl="0" marL="457200" rtl="0" algn="l">
              <a:lnSpc>
                <a:spcPct val="115000"/>
              </a:lnSpc>
              <a:spcBef>
                <a:spcPts val="0"/>
              </a:spcBef>
              <a:spcAft>
                <a:spcPts val="0"/>
              </a:spcAft>
              <a:buClr>
                <a:schemeClr val="dk1"/>
              </a:buClr>
              <a:buSzPts val="2500"/>
              <a:buChar char="●"/>
            </a:pPr>
            <a:r>
              <a:rPr lang="en-US" sz="2500">
                <a:solidFill>
                  <a:schemeClr val="dk1"/>
                </a:solidFill>
              </a:rPr>
              <a:t>User Account Removal</a:t>
            </a:r>
            <a:endParaRPr sz="2500">
              <a:solidFill>
                <a:schemeClr val="dk1"/>
              </a:solidFill>
            </a:endParaRPr>
          </a:p>
          <a:p>
            <a:pPr indent="-387350" lvl="0" marL="457200" rtl="0" algn="l">
              <a:lnSpc>
                <a:spcPct val="115000"/>
              </a:lnSpc>
              <a:spcBef>
                <a:spcPts val="0"/>
              </a:spcBef>
              <a:spcAft>
                <a:spcPts val="0"/>
              </a:spcAft>
              <a:buClr>
                <a:schemeClr val="dk1"/>
              </a:buClr>
              <a:buSzPts val="2500"/>
              <a:buChar char="●"/>
            </a:pPr>
            <a:r>
              <a:rPr lang="en-US" sz="2500">
                <a:solidFill>
                  <a:schemeClr val="dk1"/>
                </a:solidFill>
              </a:rPr>
              <a:t>All-User Overview and Analysis</a:t>
            </a:r>
            <a:endParaRPr sz="2500">
              <a:solidFill>
                <a:schemeClr val="dk1"/>
              </a:solidFill>
            </a:endParaRPr>
          </a:p>
          <a:p>
            <a:pPr indent="-387350" lvl="0" marL="457200" rtl="0" algn="l">
              <a:lnSpc>
                <a:spcPct val="115000"/>
              </a:lnSpc>
              <a:spcBef>
                <a:spcPts val="0"/>
              </a:spcBef>
              <a:spcAft>
                <a:spcPts val="0"/>
              </a:spcAft>
              <a:buClr>
                <a:schemeClr val="dk1"/>
              </a:buClr>
              <a:buSzPts val="2500"/>
              <a:buChar char="●"/>
            </a:pPr>
            <a:r>
              <a:rPr lang="en-US" sz="2500">
                <a:solidFill>
                  <a:schemeClr val="dk1"/>
                </a:solidFill>
              </a:rPr>
              <a:t>Troubleshooting and Issue Resolution</a:t>
            </a:r>
            <a:endParaRPr sz="25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35"/>
          <p:cNvPicPr preferRelativeResize="0"/>
          <p:nvPr/>
        </p:nvPicPr>
        <p:blipFill rotWithShape="1">
          <a:blip r:embed="rId3">
            <a:alphaModFix/>
          </a:blip>
          <a:srcRect b="0" l="0" r="0" t="-6360"/>
          <a:stretch/>
        </p:blipFill>
        <p:spPr>
          <a:xfrm>
            <a:off x="0" y="757675"/>
            <a:ext cx="9144003" cy="5490000"/>
          </a:xfrm>
          <a:prstGeom prst="rect">
            <a:avLst/>
          </a:prstGeom>
          <a:noFill/>
          <a:ln>
            <a:noFill/>
          </a:ln>
        </p:spPr>
      </p:pic>
      <p:sp>
        <p:nvSpPr>
          <p:cNvPr id="174" name="Google Shape;174;p35"/>
          <p:cNvSpPr txBox="1"/>
          <p:nvPr/>
        </p:nvSpPr>
        <p:spPr>
          <a:xfrm>
            <a:off x="1685775" y="368125"/>
            <a:ext cx="56232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           Update Course </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6"/>
          <p:cNvSpPr txBox="1"/>
          <p:nvPr/>
        </p:nvSpPr>
        <p:spPr>
          <a:xfrm>
            <a:off x="0" y="0"/>
            <a:ext cx="9070800" cy="492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2000">
                <a:solidFill>
                  <a:schemeClr val="dk1"/>
                </a:solidFill>
              </a:rPr>
              <a:t>Program Coordinator Page: Nurturing Academic Excellence in Campus Flow</a:t>
            </a:r>
            <a:endParaRPr sz="2300"/>
          </a:p>
        </p:txBody>
      </p:sp>
      <p:sp>
        <p:nvSpPr>
          <p:cNvPr id="180" name="Google Shape;180;p36"/>
          <p:cNvSpPr txBox="1"/>
          <p:nvPr/>
        </p:nvSpPr>
        <p:spPr>
          <a:xfrm>
            <a:off x="65250" y="1187875"/>
            <a:ext cx="8901300" cy="18285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Clr>
                <a:schemeClr val="dk1"/>
              </a:buClr>
              <a:buSzPts val="2400"/>
              <a:buChar char="●"/>
            </a:pPr>
            <a:r>
              <a:rPr lang="en-US" sz="2400">
                <a:solidFill>
                  <a:schemeClr val="dk1"/>
                </a:solidFill>
              </a:rPr>
              <a:t>Comprehensive Student Oversight</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Performance Analysis and Feedback Forms</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Course Detail Management</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Chatbot for Efficient Communication</a:t>
            </a:r>
            <a:endParaRPr sz="24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37"/>
          <p:cNvPicPr preferRelativeResize="0"/>
          <p:nvPr/>
        </p:nvPicPr>
        <p:blipFill>
          <a:blip r:embed="rId3">
            <a:alphaModFix/>
          </a:blip>
          <a:stretch>
            <a:fillRect/>
          </a:stretch>
        </p:blipFill>
        <p:spPr>
          <a:xfrm>
            <a:off x="0" y="993450"/>
            <a:ext cx="9144003" cy="5248576"/>
          </a:xfrm>
          <a:prstGeom prst="rect">
            <a:avLst/>
          </a:prstGeom>
          <a:noFill/>
          <a:ln>
            <a:noFill/>
          </a:ln>
        </p:spPr>
      </p:pic>
      <p:sp>
        <p:nvSpPr>
          <p:cNvPr id="186" name="Google Shape;186;p37"/>
          <p:cNvSpPr txBox="1"/>
          <p:nvPr/>
        </p:nvSpPr>
        <p:spPr>
          <a:xfrm>
            <a:off x="2823650" y="306625"/>
            <a:ext cx="3874800" cy="57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  Manage Courses </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38"/>
          <p:cNvPicPr preferRelativeResize="0"/>
          <p:nvPr/>
        </p:nvPicPr>
        <p:blipFill>
          <a:blip r:embed="rId3">
            <a:alphaModFix/>
          </a:blip>
          <a:stretch>
            <a:fillRect/>
          </a:stretch>
        </p:blipFill>
        <p:spPr>
          <a:xfrm>
            <a:off x="0" y="1208275"/>
            <a:ext cx="9144003" cy="5019525"/>
          </a:xfrm>
          <a:prstGeom prst="rect">
            <a:avLst/>
          </a:prstGeom>
          <a:noFill/>
          <a:ln>
            <a:noFill/>
          </a:ln>
        </p:spPr>
      </p:pic>
      <p:sp>
        <p:nvSpPr>
          <p:cNvPr id="192" name="Google Shape;192;p38"/>
          <p:cNvSpPr txBox="1"/>
          <p:nvPr/>
        </p:nvSpPr>
        <p:spPr>
          <a:xfrm>
            <a:off x="2475100" y="214375"/>
            <a:ext cx="4049100" cy="78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    </a:t>
            </a:r>
            <a:r>
              <a:rPr lang="en-US" sz="3200">
                <a:solidFill>
                  <a:srgbClr val="3C78D8"/>
                </a:solidFill>
                <a:latin typeface="Raleway Light"/>
                <a:ea typeface="Raleway Light"/>
                <a:cs typeface="Raleway Light"/>
                <a:sym typeface="Raleway Light"/>
              </a:rPr>
              <a:t> </a:t>
            </a:r>
            <a:r>
              <a:rPr lang="en-US" sz="3200">
                <a:solidFill>
                  <a:srgbClr val="3C78D8"/>
                </a:solidFill>
                <a:latin typeface="Raleway Light"/>
                <a:ea typeface="Raleway Light"/>
                <a:cs typeface="Raleway Light"/>
                <a:sym typeface="Raleway Light"/>
              </a:rPr>
              <a:t> Course Review </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9"/>
          <p:cNvSpPr txBox="1"/>
          <p:nvPr/>
        </p:nvSpPr>
        <p:spPr>
          <a:xfrm>
            <a:off x="0" y="0"/>
            <a:ext cx="9044700" cy="507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2100">
                <a:solidFill>
                  <a:schemeClr val="dk1"/>
                </a:solidFill>
              </a:rPr>
              <a:t>Quality Assurance Officer Page: Upholding Standards in Campus Flow</a:t>
            </a:r>
            <a:endParaRPr sz="2400"/>
          </a:p>
        </p:txBody>
      </p:sp>
      <p:sp>
        <p:nvSpPr>
          <p:cNvPr id="198" name="Google Shape;198;p39"/>
          <p:cNvSpPr txBox="1"/>
          <p:nvPr/>
        </p:nvSpPr>
        <p:spPr>
          <a:xfrm>
            <a:off x="91350" y="1129425"/>
            <a:ext cx="8657700" cy="22533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Clr>
                <a:schemeClr val="dk1"/>
              </a:buClr>
              <a:buSzPts val="2400"/>
              <a:buChar char="●"/>
            </a:pPr>
            <a:r>
              <a:rPr lang="en-US" sz="2400">
                <a:solidFill>
                  <a:schemeClr val="dk1"/>
                </a:solidFill>
              </a:rPr>
              <a:t>Full Access to Courses</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Syllabus Management and Updates</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Course Review and Approval Process</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Faculty Oversight</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Policy Implementation</a:t>
            </a:r>
            <a:endParaRPr sz="24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40"/>
          <p:cNvSpPr txBox="1"/>
          <p:nvPr>
            <p:ph type="title"/>
          </p:nvPr>
        </p:nvSpPr>
        <p:spPr>
          <a:xfrm>
            <a:off x="457200" y="2341838"/>
            <a:ext cx="8229600" cy="114300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Font typeface="Arial"/>
              <a:buNone/>
            </a:pPr>
            <a:r>
              <a:rPr lang="en-US" sz="3600"/>
              <a:t>Node/ Chat</a:t>
            </a:r>
            <a:endParaRPr sz="3600"/>
          </a:p>
          <a:p>
            <a:pPr indent="0" lvl="0" marL="0" rtl="0" algn="ctr">
              <a:spcBef>
                <a:spcPts val="0"/>
              </a:spcBef>
              <a:spcAft>
                <a:spcPts val="0"/>
              </a:spcAft>
              <a:buClr>
                <a:schemeClr val="dk1"/>
              </a:buClr>
              <a:buSzPts val="4400"/>
              <a:buFont typeface="Arial"/>
              <a:buNone/>
            </a:pPr>
            <a:r>
              <a:t/>
            </a:r>
            <a:endParaRPr sz="3600"/>
          </a:p>
        </p:txBody>
      </p:sp>
      <p:sp>
        <p:nvSpPr>
          <p:cNvPr id="204" name="Google Shape;204;p40"/>
          <p:cNvSpPr txBox="1"/>
          <p:nvPr/>
        </p:nvSpPr>
        <p:spPr>
          <a:xfrm>
            <a:off x="460459" y="3230087"/>
            <a:ext cx="8229600" cy="732231"/>
          </a:xfrm>
          <a:prstGeom prst="rect">
            <a:avLst/>
          </a:prstGeom>
          <a:noFill/>
          <a:ln>
            <a:noFill/>
          </a:ln>
        </p:spPr>
        <p:txBody>
          <a:bodyPr anchorCtr="0" anchor="ctr" bIns="45700" lIns="91425" spcFirstLastPara="1" rIns="91425" wrap="square" tIns="45700">
            <a:normAutofit/>
          </a:bodyPr>
          <a:lstStyle/>
          <a:p>
            <a:pPr indent="0" lvl="0" marL="0" marR="0" rtl="0" algn="ctr">
              <a:spcBef>
                <a:spcPts val="0"/>
              </a:spcBef>
              <a:spcAft>
                <a:spcPts val="0"/>
              </a:spcAft>
              <a:buClr>
                <a:schemeClr val="dk1"/>
              </a:buClr>
              <a:buSzPts val="2800"/>
              <a:buFont typeface="Arial"/>
              <a:buNone/>
            </a:pPr>
            <a:r>
              <a:t/>
            </a:r>
            <a:endParaRPr b="0" i="0" sz="2800" u="none" cap="none" strike="noStrike">
              <a:solidFill>
                <a:srgbClr val="13409F"/>
              </a:solidFill>
              <a:latin typeface="Arial"/>
              <a:ea typeface="Arial"/>
              <a:cs typeface="Arial"/>
              <a:sym typeface="Arial"/>
            </a:endParaRPr>
          </a:p>
        </p:txBody>
      </p:sp>
      <p:sp>
        <p:nvSpPr>
          <p:cNvPr id="205" name="Google Shape;205;p40"/>
          <p:cNvSpPr txBox="1"/>
          <p:nvPr/>
        </p:nvSpPr>
        <p:spPr>
          <a:xfrm>
            <a:off x="1289215" y="3777652"/>
            <a:ext cx="6565500" cy="307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5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5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41"/>
          <p:cNvPicPr preferRelativeResize="0"/>
          <p:nvPr/>
        </p:nvPicPr>
        <p:blipFill>
          <a:blip r:embed="rId3">
            <a:alphaModFix/>
          </a:blip>
          <a:stretch>
            <a:fillRect/>
          </a:stretch>
        </p:blipFill>
        <p:spPr>
          <a:xfrm>
            <a:off x="0" y="1003700"/>
            <a:ext cx="9144001" cy="5238224"/>
          </a:xfrm>
          <a:prstGeom prst="rect">
            <a:avLst/>
          </a:prstGeom>
          <a:noFill/>
          <a:ln>
            <a:noFill/>
          </a:ln>
        </p:spPr>
      </p:pic>
      <p:sp>
        <p:nvSpPr>
          <p:cNvPr id="211" name="Google Shape;211;p41"/>
          <p:cNvSpPr txBox="1"/>
          <p:nvPr/>
        </p:nvSpPr>
        <p:spPr>
          <a:xfrm>
            <a:off x="1931800" y="224600"/>
            <a:ext cx="4828200" cy="65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rgbClr val="3C78D8"/>
                </a:solidFill>
                <a:latin typeface="Raleway Light"/>
                <a:ea typeface="Raleway Light"/>
                <a:cs typeface="Raleway Light"/>
                <a:sym typeface="Raleway Light"/>
              </a:rPr>
              <a:t> Chatbot Implementation </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pic>
        <p:nvPicPr>
          <p:cNvPr id="50" name="Google Shape;50;p15"/>
          <p:cNvPicPr preferRelativeResize="0"/>
          <p:nvPr/>
        </p:nvPicPr>
        <p:blipFill>
          <a:blip r:embed="rId3">
            <a:alphaModFix/>
          </a:blip>
          <a:stretch>
            <a:fillRect/>
          </a:stretch>
        </p:blipFill>
        <p:spPr>
          <a:xfrm>
            <a:off x="0" y="789775"/>
            <a:ext cx="9143997" cy="5472749"/>
          </a:xfrm>
          <a:prstGeom prst="rect">
            <a:avLst/>
          </a:prstGeom>
          <a:noFill/>
          <a:ln>
            <a:noFill/>
          </a:ln>
        </p:spPr>
      </p:pic>
      <p:sp>
        <p:nvSpPr>
          <p:cNvPr id="51" name="Google Shape;51;p15"/>
          <p:cNvSpPr txBox="1"/>
          <p:nvPr/>
        </p:nvSpPr>
        <p:spPr>
          <a:xfrm>
            <a:off x="2700675" y="214375"/>
            <a:ext cx="37518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latin typeface="Raleway Light"/>
                <a:ea typeface="Raleway Light"/>
                <a:cs typeface="Raleway Light"/>
                <a:sym typeface="Raleway Light"/>
              </a:rPr>
              <a:t>      </a:t>
            </a:r>
            <a:r>
              <a:rPr lang="en-US" sz="3200">
                <a:solidFill>
                  <a:srgbClr val="3C78D8"/>
                </a:solidFill>
                <a:latin typeface="Raleway Light"/>
                <a:ea typeface="Raleway Light"/>
                <a:cs typeface="Raleway Light"/>
                <a:sym typeface="Raleway Light"/>
              </a:rPr>
              <a:t>Home Page</a:t>
            </a:r>
            <a:r>
              <a:rPr lang="en-US" sz="3200">
                <a:solidFill>
                  <a:schemeClr val="dk1"/>
                </a:solidFill>
                <a:latin typeface="Raleway Light"/>
                <a:ea typeface="Raleway Light"/>
                <a:cs typeface="Raleway Light"/>
                <a:sym typeface="Raleway Light"/>
              </a:rPr>
              <a:t> </a:t>
            </a:r>
            <a:endParaRPr sz="3200">
              <a:solidFill>
                <a:schemeClr val="dk1"/>
              </a:solidFill>
              <a:latin typeface="Raleway Light"/>
              <a:ea typeface="Raleway Light"/>
              <a:cs typeface="Raleway Light"/>
              <a:sym typeface="Raleway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42"/>
          <p:cNvSpPr txBox="1"/>
          <p:nvPr/>
        </p:nvSpPr>
        <p:spPr>
          <a:xfrm>
            <a:off x="0" y="0"/>
            <a:ext cx="91440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2100">
                <a:solidFill>
                  <a:schemeClr val="dk1"/>
                </a:solidFill>
              </a:rPr>
              <a:t>Chatbot Implementation: Seamless User Communication in Campus Flow</a:t>
            </a:r>
            <a:endParaRPr sz="2400"/>
          </a:p>
        </p:txBody>
      </p:sp>
      <p:sp>
        <p:nvSpPr>
          <p:cNvPr id="217" name="Google Shape;217;p42"/>
          <p:cNvSpPr txBox="1"/>
          <p:nvPr/>
        </p:nvSpPr>
        <p:spPr>
          <a:xfrm>
            <a:off x="63150" y="1344450"/>
            <a:ext cx="8944500" cy="1965600"/>
          </a:xfrm>
          <a:prstGeom prst="rect">
            <a:avLst/>
          </a:prstGeom>
          <a:noFill/>
          <a:ln>
            <a:noFill/>
          </a:ln>
        </p:spPr>
        <p:txBody>
          <a:bodyPr anchorCtr="0" anchor="t" bIns="91425" lIns="91425" spcFirstLastPara="1" rIns="91425" wrap="square" tIns="91425">
            <a:spAutoFit/>
          </a:bodyPr>
          <a:lstStyle/>
          <a:p>
            <a:pPr indent="-393700" lvl="0" marL="457200" rtl="0" algn="l">
              <a:lnSpc>
                <a:spcPct val="115000"/>
              </a:lnSpc>
              <a:spcBef>
                <a:spcPts val="0"/>
              </a:spcBef>
              <a:spcAft>
                <a:spcPts val="0"/>
              </a:spcAft>
              <a:buClr>
                <a:schemeClr val="dk1"/>
              </a:buClr>
              <a:buSzPts val="2600"/>
              <a:buChar char="●"/>
            </a:pPr>
            <a:r>
              <a:rPr lang="en-US" sz="2600">
                <a:solidFill>
                  <a:schemeClr val="dk1"/>
                </a:solidFill>
              </a:rPr>
              <a:t>Intra-Platform Communication</a:t>
            </a:r>
            <a:endParaRPr sz="26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User-Friendly Interface</a:t>
            </a:r>
            <a:endParaRPr sz="26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Private and Secure</a:t>
            </a:r>
            <a:endParaRPr sz="26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Efficient Communication</a:t>
            </a:r>
            <a:endParaRPr sz="26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3"/>
          <p:cNvSpPr txBox="1"/>
          <p:nvPr/>
        </p:nvSpPr>
        <p:spPr>
          <a:xfrm>
            <a:off x="0" y="0"/>
            <a:ext cx="9031800" cy="5836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3600">
                <a:solidFill>
                  <a:schemeClr val="dk1"/>
                </a:solidFill>
              </a:rPr>
              <a:t>Challenges</a:t>
            </a:r>
            <a:endParaRPr sz="3600">
              <a:solidFill>
                <a:schemeClr val="dk1"/>
              </a:solidFill>
            </a:endParaRPr>
          </a:p>
          <a:p>
            <a:pPr indent="0" lvl="0" marL="0" rtl="0" algn="ctr">
              <a:lnSpc>
                <a:spcPct val="115000"/>
              </a:lnSpc>
              <a:spcBef>
                <a:spcPts val="0"/>
              </a:spcBef>
              <a:spcAft>
                <a:spcPts val="0"/>
              </a:spcAft>
              <a:buNone/>
            </a:pPr>
            <a:r>
              <a:t/>
            </a:r>
            <a:endParaRPr sz="36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Scalability</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Data Security and Privacy</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Integration Complexity</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User Training and Adoption</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Quality Assurance</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Content Management</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Technical Support and Issue Resolution</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User Engagement</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Accessibility and Inclusivity</a:t>
            </a:r>
            <a:endParaRPr sz="2400">
              <a:solidFill>
                <a:schemeClr val="dk1"/>
              </a:solidFill>
            </a:endParaRPr>
          </a:p>
          <a:p>
            <a:pPr indent="0" lvl="0" marL="457200" rtl="0" algn="l">
              <a:lnSpc>
                <a:spcPct val="115000"/>
              </a:lnSpc>
              <a:spcBef>
                <a:spcPts val="0"/>
              </a:spcBef>
              <a:spcAft>
                <a:spcPts val="0"/>
              </a:spcAft>
              <a:buNone/>
            </a:pPr>
            <a:r>
              <a:t/>
            </a:r>
            <a:endParaRPr sz="36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44"/>
          <p:cNvSpPr txBox="1"/>
          <p:nvPr/>
        </p:nvSpPr>
        <p:spPr>
          <a:xfrm>
            <a:off x="0" y="0"/>
            <a:ext cx="9005700" cy="3512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3000">
                <a:solidFill>
                  <a:schemeClr val="dk1"/>
                </a:solidFill>
              </a:rPr>
              <a:t>Creative Functionalities in Campus Flow</a:t>
            </a:r>
            <a:endParaRPr sz="3000">
              <a:solidFill>
                <a:schemeClr val="dk1"/>
              </a:solidFill>
            </a:endParaRPr>
          </a:p>
          <a:p>
            <a:pPr indent="0" lvl="0" marL="0" rtl="0" algn="l">
              <a:lnSpc>
                <a:spcPct val="115000"/>
              </a:lnSpc>
              <a:spcBef>
                <a:spcPts val="0"/>
              </a:spcBef>
              <a:spcAft>
                <a:spcPts val="0"/>
              </a:spcAft>
              <a:buNone/>
            </a:pPr>
            <a:r>
              <a:t/>
            </a:r>
            <a:endParaRPr sz="23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Automated Exam Generation with AI</a:t>
            </a:r>
            <a:endParaRPr sz="23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Personalized Feedback Forms</a:t>
            </a:r>
            <a:endParaRPr sz="23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Intra-Platform Chatbot</a:t>
            </a:r>
            <a:endParaRPr sz="23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AI-Powered Student Recommendations:</a:t>
            </a:r>
            <a:endParaRPr sz="23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Role-Based User Management</a:t>
            </a:r>
            <a:endParaRPr sz="2300">
              <a:solidFill>
                <a:schemeClr val="dk1"/>
              </a:solidFill>
            </a:endParaRPr>
          </a:p>
          <a:p>
            <a:pPr indent="0" lvl="0" marL="0" rtl="0" algn="l">
              <a:lnSpc>
                <a:spcPct val="115000"/>
              </a:lnSpc>
              <a:spcBef>
                <a:spcPts val="0"/>
              </a:spcBef>
              <a:spcAft>
                <a:spcPts val="0"/>
              </a:spcAft>
              <a:buNone/>
            </a:pPr>
            <a:r>
              <a:t/>
            </a:r>
            <a:endParaRPr sz="23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5"/>
          <p:cNvSpPr txBox="1"/>
          <p:nvPr/>
        </p:nvSpPr>
        <p:spPr>
          <a:xfrm>
            <a:off x="0" y="0"/>
            <a:ext cx="9144000" cy="5254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US" sz="2400">
                <a:solidFill>
                  <a:schemeClr val="dk1"/>
                </a:solidFill>
              </a:rPr>
              <a:t>Improvement</a:t>
            </a:r>
            <a:endParaRPr b="1" sz="2400">
              <a:solidFill>
                <a:schemeClr val="dk1"/>
              </a:solidFill>
            </a:endParaRPr>
          </a:p>
          <a:p>
            <a:pPr indent="0" lvl="0" marL="0" rtl="0" algn="ctr">
              <a:lnSpc>
                <a:spcPct val="115000"/>
              </a:lnSpc>
              <a:spcBef>
                <a:spcPts val="0"/>
              </a:spcBef>
              <a:spcAft>
                <a:spcPts val="0"/>
              </a:spcAft>
              <a:buNone/>
            </a:pPr>
            <a:r>
              <a:t/>
            </a:r>
            <a:endParaRPr b="1" sz="2400">
              <a:solidFill>
                <a:schemeClr val="dk1"/>
              </a:solidFill>
            </a:endParaRPr>
          </a:p>
          <a:p>
            <a:pPr indent="0" lvl="0" marL="0" rtl="0" algn="l">
              <a:lnSpc>
                <a:spcPct val="115000"/>
              </a:lnSpc>
              <a:spcBef>
                <a:spcPts val="0"/>
              </a:spcBef>
              <a:spcAft>
                <a:spcPts val="0"/>
              </a:spcAft>
              <a:buNone/>
            </a:pPr>
            <a:r>
              <a:rPr b="1" lang="en-US" sz="2000">
                <a:solidFill>
                  <a:schemeClr val="dk1"/>
                </a:solidFill>
              </a:rPr>
              <a:t>Continuous AI Refinement:</a:t>
            </a:r>
            <a:endParaRPr b="1" sz="2000">
              <a:solidFill>
                <a:schemeClr val="dk1"/>
              </a:solidFill>
            </a:endParaRPr>
          </a:p>
          <a:p>
            <a:pPr indent="0" lvl="0" marL="0" rtl="0" algn="l">
              <a:lnSpc>
                <a:spcPct val="115000"/>
              </a:lnSpc>
              <a:spcBef>
                <a:spcPts val="0"/>
              </a:spcBef>
              <a:spcAft>
                <a:spcPts val="0"/>
              </a:spcAft>
              <a:buNone/>
            </a:pPr>
            <a:r>
              <a:rPr lang="en-US" sz="2000">
                <a:solidFill>
                  <a:schemeClr val="dk1"/>
                </a:solidFill>
              </a:rPr>
              <a:t>Campus Flow can benefit from continuous refinement and training of its AI algorithms to enhance the accuracy and relevance of recommendations. Regular updates and feedback analysis can lead to more precise study material suggestions for students.</a:t>
            </a:r>
            <a:endParaRPr sz="2000">
              <a:solidFill>
                <a:schemeClr val="dk1"/>
              </a:solidFill>
            </a:endParaRPr>
          </a:p>
          <a:p>
            <a:pPr indent="0" lvl="0" marL="0" rtl="0" algn="l">
              <a:lnSpc>
                <a:spcPct val="115000"/>
              </a:lnSpc>
              <a:spcBef>
                <a:spcPts val="0"/>
              </a:spcBef>
              <a:spcAft>
                <a:spcPts val="0"/>
              </a:spcAft>
              <a:buNone/>
            </a:pPr>
            <a:r>
              <a:t/>
            </a:r>
            <a:endParaRPr sz="2000">
              <a:solidFill>
                <a:schemeClr val="dk1"/>
              </a:solidFill>
            </a:endParaRPr>
          </a:p>
          <a:p>
            <a:pPr indent="0" lvl="0" marL="0" rtl="0" algn="l">
              <a:lnSpc>
                <a:spcPct val="115000"/>
              </a:lnSpc>
              <a:spcBef>
                <a:spcPts val="0"/>
              </a:spcBef>
              <a:spcAft>
                <a:spcPts val="0"/>
              </a:spcAft>
              <a:buNone/>
            </a:pPr>
            <a:r>
              <a:rPr b="1" lang="en-US" sz="2100">
                <a:solidFill>
                  <a:schemeClr val="dk1"/>
                </a:solidFill>
              </a:rPr>
              <a:t>User Feedback Integration:</a:t>
            </a:r>
            <a:endParaRPr b="1" sz="2100">
              <a:solidFill>
                <a:schemeClr val="dk1"/>
              </a:solidFill>
            </a:endParaRPr>
          </a:p>
          <a:p>
            <a:pPr indent="0" lvl="0" marL="0" rtl="0" algn="l">
              <a:lnSpc>
                <a:spcPct val="115000"/>
              </a:lnSpc>
              <a:spcBef>
                <a:spcPts val="0"/>
              </a:spcBef>
              <a:spcAft>
                <a:spcPts val="0"/>
              </a:spcAft>
              <a:buNone/>
            </a:pPr>
            <a:r>
              <a:t/>
            </a:r>
            <a:endParaRPr sz="2000">
              <a:solidFill>
                <a:schemeClr val="dk1"/>
              </a:solidFill>
            </a:endParaRPr>
          </a:p>
          <a:p>
            <a:pPr indent="0" lvl="0" marL="0" rtl="0" algn="l">
              <a:lnSpc>
                <a:spcPct val="115000"/>
              </a:lnSpc>
              <a:spcBef>
                <a:spcPts val="0"/>
              </a:spcBef>
              <a:spcAft>
                <a:spcPts val="0"/>
              </a:spcAft>
              <a:buNone/>
            </a:pPr>
            <a:r>
              <a:rPr lang="en-US" sz="2000">
                <a:solidFill>
                  <a:schemeClr val="dk1"/>
                </a:solidFill>
              </a:rPr>
              <a:t>Implementing a robust system to collect user feedback and suggestions can drive platform improvements. Actively seeking and incorporating user input into feature enhancements and updates ensures that Campus Flow remains user-centric and aligned with user needs.</a:t>
            </a:r>
            <a:endParaRPr sz="30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46"/>
          <p:cNvSpPr txBox="1"/>
          <p:nvPr/>
        </p:nvSpPr>
        <p:spPr>
          <a:xfrm>
            <a:off x="0" y="0"/>
            <a:ext cx="9070800" cy="897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US" sz="2200">
                <a:solidFill>
                  <a:schemeClr val="dk1"/>
                </a:solidFill>
              </a:rPr>
              <a:t>Future Portfolio Additions</a:t>
            </a:r>
            <a:endParaRPr b="1" sz="2200">
              <a:solidFill>
                <a:schemeClr val="dk1"/>
              </a:solidFill>
            </a:endParaRPr>
          </a:p>
          <a:p>
            <a:pPr indent="0" lvl="0" marL="0" rtl="0" algn="l">
              <a:lnSpc>
                <a:spcPct val="115000"/>
              </a:lnSpc>
              <a:spcBef>
                <a:spcPts val="0"/>
              </a:spcBef>
              <a:spcAft>
                <a:spcPts val="0"/>
              </a:spcAft>
              <a:buNone/>
            </a:pPr>
            <a:r>
              <a:t/>
            </a:r>
            <a:endParaRPr sz="2100">
              <a:solidFill>
                <a:schemeClr val="dk1"/>
              </a:solidFill>
            </a:endParaRPr>
          </a:p>
        </p:txBody>
      </p:sp>
      <p:sp>
        <p:nvSpPr>
          <p:cNvPr id="238" name="Google Shape;238;p46"/>
          <p:cNvSpPr txBox="1"/>
          <p:nvPr/>
        </p:nvSpPr>
        <p:spPr>
          <a:xfrm>
            <a:off x="152400" y="914400"/>
            <a:ext cx="8644500" cy="465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700">
                <a:solidFill>
                  <a:schemeClr val="dk1"/>
                </a:solidFill>
              </a:rPr>
              <a:t>Emerging Technologies Showcase:</a:t>
            </a:r>
            <a:endParaRPr b="1" sz="1700">
              <a:solidFill>
                <a:schemeClr val="dk1"/>
              </a:solidFill>
            </a:endParaRPr>
          </a:p>
          <a:p>
            <a:pPr indent="0" lvl="0" marL="0" rtl="0" algn="l">
              <a:lnSpc>
                <a:spcPct val="115000"/>
              </a:lnSpc>
              <a:spcBef>
                <a:spcPts val="0"/>
              </a:spcBef>
              <a:spcAft>
                <a:spcPts val="0"/>
              </a:spcAft>
              <a:buNone/>
            </a:pPr>
            <a:r>
              <a:rPr lang="en-US" sz="1700">
                <a:solidFill>
                  <a:schemeClr val="dk1"/>
                </a:solidFill>
              </a:rPr>
              <a:t>In the coming months, I plan to add projects that showcase my exploration of emerging technologies. This includes developments in fields such as artificial intelligence, blockchain, virtual reality, and more. I aim to demonstrate my adaptability and readiness to embrace cutting-edge innovations.</a:t>
            </a:r>
            <a:endParaRPr sz="1700">
              <a:solidFill>
                <a:schemeClr val="dk1"/>
              </a:solidFill>
            </a:endParaRPr>
          </a:p>
          <a:p>
            <a:pPr indent="0" lvl="0" marL="0" rtl="0" algn="l">
              <a:lnSpc>
                <a:spcPct val="115000"/>
              </a:lnSpc>
              <a:spcBef>
                <a:spcPts val="0"/>
              </a:spcBef>
              <a:spcAft>
                <a:spcPts val="0"/>
              </a:spcAft>
              <a:buNone/>
            </a:pPr>
            <a:r>
              <a:t/>
            </a:r>
            <a:endParaRPr sz="1700">
              <a:solidFill>
                <a:schemeClr val="dk1"/>
              </a:solidFill>
            </a:endParaRPr>
          </a:p>
          <a:p>
            <a:pPr indent="0" lvl="0" marL="0" rtl="0" algn="l">
              <a:lnSpc>
                <a:spcPct val="115000"/>
              </a:lnSpc>
              <a:spcBef>
                <a:spcPts val="0"/>
              </a:spcBef>
              <a:spcAft>
                <a:spcPts val="0"/>
              </a:spcAft>
              <a:buNone/>
            </a:pPr>
            <a:r>
              <a:rPr b="1" lang="en-US" sz="1700">
                <a:solidFill>
                  <a:schemeClr val="dk1"/>
                </a:solidFill>
              </a:rPr>
              <a:t>Industry-Relevant Case Studies:</a:t>
            </a:r>
            <a:endParaRPr b="1" sz="1700">
              <a:solidFill>
                <a:schemeClr val="dk1"/>
              </a:solidFill>
            </a:endParaRPr>
          </a:p>
          <a:p>
            <a:pPr indent="0" lvl="0" marL="0" rtl="0" algn="l">
              <a:lnSpc>
                <a:spcPct val="115000"/>
              </a:lnSpc>
              <a:spcBef>
                <a:spcPts val="0"/>
              </a:spcBef>
              <a:spcAft>
                <a:spcPts val="0"/>
              </a:spcAft>
              <a:buNone/>
            </a:pPr>
            <a:r>
              <a:rPr lang="en-US" sz="1700">
                <a:solidFill>
                  <a:schemeClr val="dk1"/>
                </a:solidFill>
              </a:rPr>
              <a:t>I will include industry-relevant case studies that delve into real-world challenges and solutions. These case studies will illustrate my problem-solving abilities and practical insights gained from working on impactful projects.</a:t>
            </a:r>
            <a:endParaRPr sz="1700">
              <a:solidFill>
                <a:schemeClr val="dk1"/>
              </a:solidFill>
            </a:endParaRPr>
          </a:p>
          <a:p>
            <a:pPr indent="0" lvl="0" marL="0" rtl="0" algn="l">
              <a:lnSpc>
                <a:spcPct val="115000"/>
              </a:lnSpc>
              <a:spcBef>
                <a:spcPts val="0"/>
              </a:spcBef>
              <a:spcAft>
                <a:spcPts val="0"/>
              </a:spcAft>
              <a:buNone/>
            </a:pPr>
            <a:r>
              <a:t/>
            </a:r>
            <a:endParaRPr sz="1700">
              <a:solidFill>
                <a:schemeClr val="dk1"/>
              </a:solidFill>
            </a:endParaRPr>
          </a:p>
          <a:p>
            <a:pPr indent="0" lvl="0" marL="0" rtl="0" algn="l">
              <a:lnSpc>
                <a:spcPct val="115000"/>
              </a:lnSpc>
              <a:spcBef>
                <a:spcPts val="0"/>
              </a:spcBef>
              <a:spcAft>
                <a:spcPts val="0"/>
              </a:spcAft>
              <a:buNone/>
            </a:pPr>
            <a:r>
              <a:rPr b="1" lang="en-US" sz="1700">
                <a:solidFill>
                  <a:schemeClr val="dk1"/>
                </a:solidFill>
              </a:rPr>
              <a:t>Collaborative Team Projects:</a:t>
            </a:r>
            <a:endParaRPr b="1" sz="1700">
              <a:solidFill>
                <a:schemeClr val="dk1"/>
              </a:solidFill>
            </a:endParaRPr>
          </a:p>
          <a:p>
            <a:pPr indent="0" lvl="0" marL="0" rtl="0" algn="l">
              <a:lnSpc>
                <a:spcPct val="115000"/>
              </a:lnSpc>
              <a:spcBef>
                <a:spcPts val="0"/>
              </a:spcBef>
              <a:spcAft>
                <a:spcPts val="0"/>
              </a:spcAft>
              <a:buNone/>
            </a:pPr>
            <a:r>
              <a:rPr lang="en-US" sz="1700">
                <a:solidFill>
                  <a:schemeClr val="dk1"/>
                </a:solidFill>
              </a:rPr>
              <a:t>Collaborative teamwork is a crucial aspect of professional growth. I intend to highlight projects where I have worked closely with diverse teams, emphasizing my communication, collaboration, and leadership skills.</a:t>
            </a:r>
            <a:endParaRPr sz="170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2" name="Shape 242"/>
        <p:cNvGrpSpPr/>
        <p:nvPr/>
      </p:nvGrpSpPr>
      <p:grpSpPr>
        <a:xfrm>
          <a:off x="0" y="0"/>
          <a:ext cx="0" cy="0"/>
          <a:chOff x="0" y="0"/>
          <a:chExt cx="0" cy="0"/>
        </a:xfrm>
      </p:grpSpPr>
      <p:sp>
        <p:nvSpPr>
          <p:cNvPr id="243" name="Google Shape;243;p47"/>
          <p:cNvSpPr txBox="1"/>
          <p:nvPr>
            <p:ph type="title"/>
          </p:nvPr>
        </p:nvSpPr>
        <p:spPr>
          <a:xfrm>
            <a:off x="530772" y="3687163"/>
            <a:ext cx="8229600" cy="1143004"/>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Arial"/>
              <a:buNone/>
            </a:pPr>
            <a:r>
              <a:rPr lang="en-US"/>
              <a:t>Thank You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500"/>
                                        <p:tgtEl>
                                          <p:spTgt spid="2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6"/>
          <p:cNvSpPr txBox="1"/>
          <p:nvPr/>
        </p:nvSpPr>
        <p:spPr>
          <a:xfrm>
            <a:off x="0" y="0"/>
            <a:ext cx="9064500" cy="554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2400">
                <a:solidFill>
                  <a:schemeClr val="dk1"/>
                </a:solidFill>
                <a:highlight>
                  <a:schemeClr val="lt1"/>
                </a:highlight>
              </a:rPr>
              <a:t> HomeScreen: Your First Step into Campus Flow</a:t>
            </a:r>
            <a:endParaRPr sz="2100">
              <a:solidFill>
                <a:schemeClr val="dk1"/>
              </a:solidFill>
              <a:highlight>
                <a:schemeClr val="lt1"/>
              </a:highlight>
            </a:endParaRPr>
          </a:p>
        </p:txBody>
      </p:sp>
      <p:sp>
        <p:nvSpPr>
          <p:cNvPr id="57" name="Google Shape;57;p16"/>
          <p:cNvSpPr txBox="1"/>
          <p:nvPr/>
        </p:nvSpPr>
        <p:spPr>
          <a:xfrm>
            <a:off x="55500" y="587250"/>
            <a:ext cx="8953500" cy="4118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2300">
                <a:solidFill>
                  <a:schemeClr val="dk1"/>
                </a:solidFill>
              </a:rPr>
              <a:t>Welcoming Interface, Engaging Experience:</a:t>
            </a:r>
            <a:endParaRPr sz="2300">
              <a:solidFill>
                <a:schemeClr val="dk1"/>
              </a:solidFill>
            </a:endParaRPr>
          </a:p>
          <a:p>
            <a:pPr indent="-412750" lvl="0" marL="457200" rtl="0" algn="l">
              <a:lnSpc>
                <a:spcPct val="115000"/>
              </a:lnSpc>
              <a:spcBef>
                <a:spcPts val="0"/>
              </a:spcBef>
              <a:spcAft>
                <a:spcPts val="0"/>
              </a:spcAft>
              <a:buClr>
                <a:schemeClr val="dk1"/>
              </a:buClr>
              <a:buSzPts val="2900"/>
              <a:buChar char="●"/>
            </a:pPr>
            <a:r>
              <a:rPr lang="en-US" sz="2900">
                <a:solidFill>
                  <a:schemeClr val="dk1"/>
                </a:solidFill>
              </a:rPr>
              <a:t>Central Gateway   </a:t>
            </a:r>
            <a:endParaRPr sz="2900">
              <a:solidFill>
                <a:schemeClr val="dk1"/>
              </a:solidFill>
            </a:endParaRPr>
          </a:p>
          <a:p>
            <a:pPr indent="-412750" lvl="0" marL="457200" rtl="0" algn="l">
              <a:lnSpc>
                <a:spcPct val="115000"/>
              </a:lnSpc>
              <a:spcBef>
                <a:spcPts val="0"/>
              </a:spcBef>
              <a:spcAft>
                <a:spcPts val="0"/>
              </a:spcAft>
              <a:buClr>
                <a:schemeClr val="dk1"/>
              </a:buClr>
              <a:buSzPts val="2900"/>
              <a:buChar char="●"/>
            </a:pPr>
            <a:r>
              <a:rPr lang="en-US" sz="2900">
                <a:solidFill>
                  <a:schemeClr val="dk1"/>
                </a:solidFill>
              </a:rPr>
              <a:t>User-Friendly Navigation</a:t>
            </a:r>
            <a:endParaRPr sz="2900">
              <a:solidFill>
                <a:schemeClr val="dk1"/>
              </a:solidFill>
            </a:endParaRPr>
          </a:p>
          <a:p>
            <a:pPr indent="-412750" lvl="0" marL="457200" rtl="0" algn="l">
              <a:lnSpc>
                <a:spcPct val="115000"/>
              </a:lnSpc>
              <a:spcBef>
                <a:spcPts val="0"/>
              </a:spcBef>
              <a:spcAft>
                <a:spcPts val="0"/>
              </a:spcAft>
              <a:buClr>
                <a:schemeClr val="dk1"/>
              </a:buClr>
              <a:buSzPts val="2900"/>
              <a:buChar char="●"/>
            </a:pPr>
            <a:r>
              <a:rPr lang="en-US" sz="2900">
                <a:solidFill>
                  <a:schemeClr val="dk1"/>
                </a:solidFill>
              </a:rPr>
              <a:t>Engaging Visuals</a:t>
            </a:r>
            <a:endParaRPr sz="2900">
              <a:solidFill>
                <a:schemeClr val="dk1"/>
              </a:solidFill>
            </a:endParaRPr>
          </a:p>
          <a:p>
            <a:pPr indent="-412750" lvl="0" marL="457200" rtl="0" algn="l">
              <a:lnSpc>
                <a:spcPct val="115000"/>
              </a:lnSpc>
              <a:spcBef>
                <a:spcPts val="0"/>
              </a:spcBef>
              <a:spcAft>
                <a:spcPts val="0"/>
              </a:spcAft>
              <a:buClr>
                <a:schemeClr val="dk1"/>
              </a:buClr>
              <a:buSzPts val="2900"/>
              <a:buChar char="●"/>
            </a:pPr>
            <a:r>
              <a:rPr lang="en-US" sz="2900">
                <a:solidFill>
                  <a:schemeClr val="dk1"/>
                </a:solidFill>
              </a:rPr>
              <a:t>Information at a Glance</a:t>
            </a:r>
            <a:endParaRPr sz="2900">
              <a:solidFill>
                <a:schemeClr val="dk1"/>
              </a:solidFill>
            </a:endParaRPr>
          </a:p>
          <a:p>
            <a:pPr indent="-412750" lvl="0" marL="457200" rtl="0" algn="l">
              <a:lnSpc>
                <a:spcPct val="115000"/>
              </a:lnSpc>
              <a:spcBef>
                <a:spcPts val="0"/>
              </a:spcBef>
              <a:spcAft>
                <a:spcPts val="0"/>
              </a:spcAft>
              <a:buClr>
                <a:schemeClr val="dk1"/>
              </a:buClr>
              <a:buSzPts val="2900"/>
              <a:buChar char="●"/>
            </a:pPr>
            <a:r>
              <a:rPr lang="en-US" sz="2900">
                <a:solidFill>
                  <a:schemeClr val="dk1"/>
                </a:solidFill>
              </a:rPr>
              <a:t>Intuitive Layout.</a:t>
            </a:r>
            <a:endParaRPr sz="2900">
              <a:solidFill>
                <a:schemeClr val="dk1"/>
              </a:solidFill>
            </a:endParaRPr>
          </a:p>
          <a:p>
            <a:pPr indent="-412750" lvl="0" marL="457200" rtl="0" algn="l">
              <a:lnSpc>
                <a:spcPct val="115000"/>
              </a:lnSpc>
              <a:spcBef>
                <a:spcPts val="0"/>
              </a:spcBef>
              <a:spcAft>
                <a:spcPts val="0"/>
              </a:spcAft>
              <a:buClr>
                <a:schemeClr val="dk1"/>
              </a:buClr>
              <a:buSzPts val="2900"/>
              <a:buChar char="●"/>
            </a:pPr>
            <a:r>
              <a:rPr lang="en-US" sz="2900">
                <a:solidFill>
                  <a:schemeClr val="dk1"/>
                </a:solidFill>
              </a:rPr>
              <a:t>Connect and Explore</a:t>
            </a:r>
            <a:endParaRPr sz="2900">
              <a:solidFill>
                <a:schemeClr val="dk1"/>
              </a:solidFill>
            </a:endParaRPr>
          </a:p>
          <a:p>
            <a:pPr indent="-412750" lvl="0" marL="457200" rtl="0" algn="l">
              <a:lnSpc>
                <a:spcPct val="115000"/>
              </a:lnSpc>
              <a:spcBef>
                <a:spcPts val="0"/>
              </a:spcBef>
              <a:spcAft>
                <a:spcPts val="0"/>
              </a:spcAft>
              <a:buClr>
                <a:schemeClr val="dk1"/>
              </a:buClr>
              <a:buSzPts val="2900"/>
              <a:buChar char="●"/>
            </a:pPr>
            <a:r>
              <a:rPr lang="en-US" sz="2900">
                <a:solidFill>
                  <a:schemeClr val="dk1"/>
                </a:solidFill>
              </a:rPr>
              <a:t>Designed for the Campus Community</a:t>
            </a:r>
            <a:endParaRPr sz="3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7"/>
          <p:cNvPicPr preferRelativeResize="0"/>
          <p:nvPr/>
        </p:nvPicPr>
        <p:blipFill>
          <a:blip r:embed="rId3">
            <a:alphaModFix/>
          </a:blip>
          <a:stretch>
            <a:fillRect/>
          </a:stretch>
        </p:blipFill>
        <p:spPr>
          <a:xfrm>
            <a:off x="0" y="1177525"/>
            <a:ext cx="9144003" cy="5036801"/>
          </a:xfrm>
          <a:prstGeom prst="rect">
            <a:avLst/>
          </a:prstGeom>
          <a:noFill/>
          <a:ln>
            <a:noFill/>
          </a:ln>
        </p:spPr>
      </p:pic>
      <p:sp>
        <p:nvSpPr>
          <p:cNvPr id="63" name="Google Shape;63;p17"/>
          <p:cNvSpPr txBox="1"/>
          <p:nvPr/>
        </p:nvSpPr>
        <p:spPr>
          <a:xfrm>
            <a:off x="2864650" y="296375"/>
            <a:ext cx="3167700" cy="63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rPr>
              <a:t>    </a:t>
            </a:r>
            <a:r>
              <a:rPr lang="en-US" sz="3200">
                <a:solidFill>
                  <a:srgbClr val="3C78D8"/>
                </a:solidFill>
                <a:latin typeface="Raleway Light"/>
                <a:ea typeface="Raleway Light"/>
                <a:cs typeface="Raleway Light"/>
                <a:sym typeface="Raleway Light"/>
              </a:rPr>
              <a:t>Contact Us</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8"/>
          <p:cNvSpPr txBox="1"/>
          <p:nvPr/>
        </p:nvSpPr>
        <p:spPr>
          <a:xfrm>
            <a:off x="0" y="0"/>
            <a:ext cx="9084000" cy="1203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US" sz="1800">
                <a:solidFill>
                  <a:schemeClr val="dk1"/>
                </a:solidFill>
              </a:rPr>
              <a:t> </a:t>
            </a:r>
            <a:r>
              <a:rPr lang="en-US" sz="2400">
                <a:solidFill>
                  <a:schemeClr val="dk1"/>
                </a:solidFill>
              </a:rPr>
              <a:t>Campus Flow's Contact Page with Chatbot Integration:</a:t>
            </a:r>
            <a:endParaRPr sz="2400">
              <a:solidFill>
                <a:schemeClr val="dk1"/>
              </a:solidFill>
            </a:endParaRPr>
          </a:p>
          <a:p>
            <a:pPr indent="0" lvl="0" marL="0" rtl="0" algn="ctr">
              <a:lnSpc>
                <a:spcPct val="115000"/>
              </a:lnSpc>
              <a:spcBef>
                <a:spcPts val="0"/>
              </a:spcBef>
              <a:spcAft>
                <a:spcPts val="0"/>
              </a:spcAft>
              <a:buNone/>
            </a:pPr>
            <a:r>
              <a:t/>
            </a:r>
            <a:endParaRPr sz="24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p:txBody>
      </p:sp>
      <p:sp>
        <p:nvSpPr>
          <p:cNvPr id="69" name="Google Shape;69;p18"/>
          <p:cNvSpPr txBox="1"/>
          <p:nvPr/>
        </p:nvSpPr>
        <p:spPr>
          <a:xfrm>
            <a:off x="112175" y="778800"/>
            <a:ext cx="8123700" cy="665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2400">
              <a:solidFill>
                <a:schemeClr val="dk1"/>
              </a:solidFill>
            </a:endParaRPr>
          </a:p>
          <a:p>
            <a:pPr indent="0" lvl="0" marL="0" rtl="0" algn="l">
              <a:lnSpc>
                <a:spcPct val="115000"/>
              </a:lnSpc>
              <a:spcBef>
                <a:spcPts val="0"/>
              </a:spcBef>
              <a:spcAft>
                <a:spcPts val="0"/>
              </a:spcAft>
              <a:buNone/>
            </a:pPr>
            <a:r>
              <a:t/>
            </a:r>
            <a:endParaRPr sz="24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Interactive Contact Platform</a:t>
            </a:r>
            <a:endParaRPr sz="26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Chatbot Assistant</a:t>
            </a:r>
            <a:endParaRPr sz="26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User-Friendly Form Submission</a:t>
            </a:r>
            <a:endParaRPr sz="2600">
              <a:solidFill>
                <a:schemeClr val="dk1"/>
              </a:solidFill>
            </a:endParaRPr>
          </a:p>
          <a:p>
            <a:pPr indent="-393700" lvl="0" marL="457200" rtl="0" algn="l">
              <a:lnSpc>
                <a:spcPct val="115000"/>
              </a:lnSpc>
              <a:spcBef>
                <a:spcPts val="0"/>
              </a:spcBef>
              <a:spcAft>
                <a:spcPts val="0"/>
              </a:spcAft>
              <a:buClr>
                <a:schemeClr val="dk1"/>
              </a:buClr>
              <a:buSzPts val="2600"/>
              <a:buChar char="●"/>
            </a:pPr>
            <a:r>
              <a:rPr lang="en-US" sz="2600">
                <a:solidFill>
                  <a:schemeClr val="dk1"/>
                </a:solidFill>
              </a:rPr>
              <a:t>Seamless Integration</a:t>
            </a:r>
            <a:endParaRPr sz="2400">
              <a:solidFill>
                <a:schemeClr val="dk1"/>
              </a:solidFill>
            </a:endParaRPr>
          </a:p>
          <a:p>
            <a:pPr indent="0" lvl="0" marL="0" rtl="0" algn="l">
              <a:lnSpc>
                <a:spcPct val="115000"/>
              </a:lnSpc>
              <a:spcBef>
                <a:spcPts val="0"/>
              </a:spcBef>
              <a:spcAft>
                <a:spcPts val="0"/>
              </a:spcAft>
              <a:buNone/>
            </a:pPr>
            <a:r>
              <a:t/>
            </a:r>
            <a:endParaRPr sz="2400">
              <a:solidFill>
                <a:schemeClr val="dk1"/>
              </a:solidFill>
            </a:endParaRPr>
          </a:p>
          <a:p>
            <a:pPr indent="0" lvl="0" marL="0" rtl="0" algn="l">
              <a:lnSpc>
                <a:spcPct val="115000"/>
              </a:lnSpc>
              <a:spcBef>
                <a:spcPts val="0"/>
              </a:spcBef>
              <a:spcAft>
                <a:spcPts val="0"/>
              </a:spcAft>
              <a:buNone/>
            </a:pPr>
            <a:r>
              <a:t/>
            </a:r>
            <a:endParaRPr sz="2400">
              <a:solidFill>
                <a:schemeClr val="dk1"/>
              </a:solidFill>
            </a:endParaRPr>
          </a:p>
          <a:p>
            <a:pPr indent="0" lvl="0" marL="0" rtl="0" algn="l">
              <a:lnSpc>
                <a:spcPct val="115000"/>
              </a:lnSpc>
              <a:spcBef>
                <a:spcPts val="0"/>
              </a:spcBef>
              <a:spcAft>
                <a:spcPts val="0"/>
              </a:spcAft>
              <a:buNone/>
            </a:pPr>
            <a:r>
              <a:t/>
            </a:r>
            <a:endParaRPr sz="24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9"/>
          <p:cNvPicPr preferRelativeResize="0"/>
          <p:nvPr/>
        </p:nvPicPr>
        <p:blipFill>
          <a:blip r:embed="rId3">
            <a:alphaModFix/>
          </a:blip>
          <a:stretch>
            <a:fillRect/>
          </a:stretch>
        </p:blipFill>
        <p:spPr>
          <a:xfrm>
            <a:off x="0" y="716675"/>
            <a:ext cx="9144003" cy="5511126"/>
          </a:xfrm>
          <a:prstGeom prst="rect">
            <a:avLst/>
          </a:prstGeom>
          <a:noFill/>
          <a:ln>
            <a:noFill/>
          </a:ln>
        </p:spPr>
      </p:pic>
      <p:sp>
        <p:nvSpPr>
          <p:cNvPr id="75" name="Google Shape;75;p19"/>
          <p:cNvSpPr txBox="1"/>
          <p:nvPr/>
        </p:nvSpPr>
        <p:spPr>
          <a:xfrm>
            <a:off x="2905650" y="101600"/>
            <a:ext cx="2983200" cy="48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rPr>
              <a:t>       </a:t>
            </a:r>
            <a:r>
              <a:rPr lang="en-US" sz="3200">
                <a:solidFill>
                  <a:srgbClr val="3C78D8"/>
                </a:solidFill>
                <a:latin typeface="Raleway Light"/>
                <a:ea typeface="Raleway Light"/>
                <a:cs typeface="Raleway Light"/>
                <a:sym typeface="Raleway Light"/>
              </a:rPr>
              <a:t>About</a:t>
            </a:r>
            <a:endParaRPr sz="3200">
              <a:solidFill>
                <a:srgbClr val="3C78D8"/>
              </a:solidFill>
              <a:latin typeface="Raleway Light"/>
              <a:ea typeface="Raleway Light"/>
              <a:cs typeface="Raleway Light"/>
              <a:sym typeface="Raleway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20"/>
          <p:cNvSpPr txBox="1"/>
          <p:nvPr>
            <p:ph type="title"/>
          </p:nvPr>
        </p:nvSpPr>
        <p:spPr>
          <a:xfrm>
            <a:off x="457200" y="2341838"/>
            <a:ext cx="8229600" cy="1143004"/>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Font typeface="Arial"/>
              <a:buNone/>
            </a:pPr>
            <a:r>
              <a:rPr lang="en-US" sz="3600"/>
              <a:t>Login Landing </a:t>
            </a:r>
            <a:endParaRPr sz="3600"/>
          </a:p>
        </p:txBody>
      </p:sp>
      <p:sp>
        <p:nvSpPr>
          <p:cNvPr id="81" name="Google Shape;81;p20"/>
          <p:cNvSpPr txBox="1"/>
          <p:nvPr/>
        </p:nvSpPr>
        <p:spPr>
          <a:xfrm>
            <a:off x="460459" y="3230087"/>
            <a:ext cx="8229600" cy="732231"/>
          </a:xfrm>
          <a:prstGeom prst="rect">
            <a:avLst/>
          </a:prstGeom>
          <a:noFill/>
          <a:ln>
            <a:noFill/>
          </a:ln>
        </p:spPr>
        <p:txBody>
          <a:bodyPr anchorCtr="0" anchor="ctr" bIns="45700" lIns="91425" spcFirstLastPara="1" rIns="91425" wrap="square" tIns="45700">
            <a:normAutofit/>
          </a:bodyPr>
          <a:lstStyle/>
          <a:p>
            <a:pPr indent="0" lvl="0" marL="0" marR="0" rtl="0" algn="ctr">
              <a:spcBef>
                <a:spcPts val="0"/>
              </a:spcBef>
              <a:spcAft>
                <a:spcPts val="0"/>
              </a:spcAft>
              <a:buClr>
                <a:schemeClr val="dk1"/>
              </a:buClr>
              <a:buSzPts val="2800"/>
              <a:buFont typeface="Arial"/>
              <a:buNone/>
            </a:pPr>
            <a:r>
              <a:t/>
            </a:r>
            <a:endParaRPr b="0" i="0" sz="2800" u="none" cap="none" strike="noStrike">
              <a:solidFill>
                <a:srgbClr val="13409F"/>
              </a:solidFill>
              <a:latin typeface="Arial"/>
              <a:ea typeface="Arial"/>
              <a:cs typeface="Arial"/>
              <a:sym typeface="Arial"/>
            </a:endParaRPr>
          </a:p>
        </p:txBody>
      </p:sp>
      <p:sp>
        <p:nvSpPr>
          <p:cNvPr id="82" name="Google Shape;82;p20"/>
          <p:cNvSpPr txBox="1"/>
          <p:nvPr/>
        </p:nvSpPr>
        <p:spPr>
          <a:xfrm>
            <a:off x="1289215" y="3777652"/>
            <a:ext cx="6565500" cy="307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500"/>
                                        <p:tgtEl>
                                          <p:spTgt spid="80"/>
                                        </p:tgtEl>
                                      </p:cBhvr>
                                    </p:animEffect>
                                  </p:childTnLst>
                                </p:cTn>
                              </p:par>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5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21"/>
          <p:cNvSpPr txBox="1"/>
          <p:nvPr>
            <p:ph idx="1" type="body"/>
          </p:nvPr>
        </p:nvSpPr>
        <p:spPr>
          <a:xfrm>
            <a:off x="828125" y="1073900"/>
            <a:ext cx="6565500" cy="4161000"/>
          </a:xfrm>
          <a:prstGeom prst="rect">
            <a:avLst/>
          </a:prstGeom>
        </p:spPr>
        <p:txBody>
          <a:bodyPr anchorCtr="0" anchor="t" bIns="45700" lIns="91425" spcFirstLastPara="1" rIns="91425" wrap="square" tIns="45700">
            <a:normAutofit/>
          </a:bodyPr>
          <a:lstStyle/>
          <a:p>
            <a:pPr indent="0" lvl="0" marL="0" rtl="0" algn="l">
              <a:spcBef>
                <a:spcPts val="480"/>
              </a:spcBef>
              <a:spcAft>
                <a:spcPts val="0"/>
              </a:spcAft>
              <a:buNone/>
            </a:pPr>
            <a:r>
              <a:t/>
            </a:r>
            <a:endParaRPr/>
          </a:p>
        </p:txBody>
      </p:sp>
      <p:pic>
        <p:nvPicPr>
          <p:cNvPr id="88" name="Google Shape;88;p21"/>
          <p:cNvPicPr preferRelativeResize="0"/>
          <p:nvPr/>
        </p:nvPicPr>
        <p:blipFill>
          <a:blip r:embed="rId3">
            <a:alphaModFix/>
          </a:blip>
          <a:stretch>
            <a:fillRect/>
          </a:stretch>
        </p:blipFill>
        <p:spPr>
          <a:xfrm>
            <a:off x="0" y="633624"/>
            <a:ext cx="9144003" cy="5640649"/>
          </a:xfrm>
          <a:prstGeom prst="rect">
            <a:avLst/>
          </a:prstGeom>
          <a:noFill/>
          <a:ln>
            <a:noFill/>
          </a:ln>
        </p:spPr>
      </p:pic>
      <p:sp>
        <p:nvSpPr>
          <p:cNvPr id="89" name="Google Shape;89;p21"/>
          <p:cNvSpPr txBox="1"/>
          <p:nvPr/>
        </p:nvSpPr>
        <p:spPr>
          <a:xfrm>
            <a:off x="2751875" y="0"/>
            <a:ext cx="2849700" cy="5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rPr>
              <a:t>      </a:t>
            </a:r>
            <a:r>
              <a:rPr lang="en-US" sz="3200">
                <a:solidFill>
                  <a:srgbClr val="3C78D8"/>
                </a:solidFill>
                <a:latin typeface="Raleway Light"/>
                <a:ea typeface="Raleway Light"/>
                <a:cs typeface="Raleway Light"/>
                <a:sym typeface="Raleway Light"/>
              </a:rPr>
              <a:t>sign up </a:t>
            </a:r>
            <a:endParaRPr sz="3200">
              <a:solidFill>
                <a:srgbClr val="3C78D8"/>
              </a:solidFill>
              <a:latin typeface="Raleway Light"/>
              <a:ea typeface="Raleway Light"/>
              <a:cs typeface="Raleway Light"/>
              <a:sym typeface="Raleway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